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83" r:id="rId2"/>
    <p:sldId id="343" r:id="rId3"/>
    <p:sldId id="340" r:id="rId4"/>
    <p:sldId id="342" r:id="rId5"/>
    <p:sldId id="291" r:id="rId6"/>
    <p:sldId id="299" r:id="rId7"/>
    <p:sldId id="303" r:id="rId8"/>
    <p:sldId id="304" r:id="rId9"/>
    <p:sldId id="344" r:id="rId10"/>
    <p:sldId id="298" r:id="rId11"/>
    <p:sldId id="306" r:id="rId12"/>
    <p:sldId id="328" r:id="rId13"/>
    <p:sldId id="325" r:id="rId14"/>
    <p:sldId id="324" r:id="rId15"/>
    <p:sldId id="329" r:id="rId16"/>
    <p:sldId id="327" r:id="rId17"/>
    <p:sldId id="308" r:id="rId18"/>
    <p:sldId id="289" r:id="rId19"/>
    <p:sldId id="346" r:id="rId20"/>
    <p:sldId id="347" r:id="rId21"/>
    <p:sldId id="288" r:id="rId22"/>
    <p:sldId id="292" r:id="rId23"/>
    <p:sldId id="293" r:id="rId24"/>
    <p:sldId id="345" r:id="rId25"/>
    <p:sldId id="278" r:id="rId26"/>
    <p:sldId id="331" r:id="rId27"/>
    <p:sldId id="335" r:id="rId28"/>
    <p:sldId id="336" r:id="rId29"/>
    <p:sldId id="277" r:id="rId30"/>
    <p:sldId id="307" r:id="rId31"/>
    <p:sldId id="330" r:id="rId32"/>
    <p:sldId id="341" r:id="rId33"/>
    <p:sldId id="334" r:id="rId34"/>
    <p:sldId id="300" r:id="rId35"/>
    <p:sldId id="348" r:id="rId36"/>
    <p:sldId id="349" r:id="rId37"/>
    <p:sldId id="35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4D2"/>
    <a:srgbClr val="A8A5BB"/>
    <a:srgbClr val="0062B8"/>
    <a:srgbClr val="2258B2"/>
    <a:srgbClr val="0057B8"/>
    <a:srgbClr val="59595C"/>
    <a:srgbClr val="0E2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96"/>
    <p:restoredTop sz="94626"/>
  </p:normalViewPr>
  <p:slideViewPr>
    <p:cSldViewPr snapToGrid="0" snapToObjects="1">
      <p:cViewPr>
        <p:scale>
          <a:sx n="75" d="100"/>
          <a:sy n="75" d="100"/>
        </p:scale>
        <p:origin x="239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674DD-0B45-45F5-9B9B-E861C62D4769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5213CD-4E1E-4EAC-9247-8B9A87169FB2}">
      <dgm:prSet phldrT="[Text]"/>
      <dgm:spPr/>
      <dgm:t>
        <a:bodyPr/>
        <a:lstStyle/>
        <a:p>
          <a:r>
            <a:rPr lang="en-US" dirty="0"/>
            <a:t>Multi-agent Simulation</a:t>
          </a:r>
        </a:p>
      </dgm:t>
    </dgm:pt>
    <dgm:pt modelId="{8F4B449B-0B60-4545-B693-36797C133E97}" type="parTrans" cxnId="{C2936211-E289-46AC-B9C5-8D3FA5CB10C2}">
      <dgm:prSet/>
      <dgm:spPr/>
      <dgm:t>
        <a:bodyPr/>
        <a:lstStyle/>
        <a:p>
          <a:endParaRPr lang="en-US"/>
        </a:p>
      </dgm:t>
    </dgm:pt>
    <dgm:pt modelId="{119167AE-8FC0-4F80-B283-DAD10F79D516}" type="sibTrans" cxnId="{C2936211-E289-46AC-B9C5-8D3FA5CB10C2}">
      <dgm:prSet/>
      <dgm:spPr/>
      <dgm:t>
        <a:bodyPr/>
        <a:lstStyle/>
        <a:p>
          <a:endParaRPr lang="en-US"/>
        </a:p>
      </dgm:t>
    </dgm:pt>
    <dgm:pt modelId="{E5AEBC31-74AE-49DC-A7C3-C52202A6F34D}">
      <dgm:prSet phldrT="[Text]"/>
      <dgm:spPr/>
      <dgm:t>
        <a:bodyPr/>
        <a:lstStyle/>
        <a:p>
          <a:r>
            <a:rPr lang="en-US" dirty="0"/>
            <a:t>Activity-based Model</a:t>
          </a:r>
        </a:p>
      </dgm:t>
    </dgm:pt>
    <dgm:pt modelId="{32CE17ED-A7F3-4342-AB3D-933031546726}" type="parTrans" cxnId="{8531E667-3BAC-4FED-84F5-CF6A2B1D79E1}">
      <dgm:prSet/>
      <dgm:spPr/>
      <dgm:t>
        <a:bodyPr/>
        <a:lstStyle/>
        <a:p>
          <a:endParaRPr lang="en-US"/>
        </a:p>
      </dgm:t>
    </dgm:pt>
    <dgm:pt modelId="{9D5D79F4-DACB-4694-9C9C-A3045DA39931}" type="sibTrans" cxnId="{8531E667-3BAC-4FED-84F5-CF6A2B1D79E1}">
      <dgm:prSet/>
      <dgm:spPr/>
      <dgm:t>
        <a:bodyPr/>
        <a:lstStyle/>
        <a:p>
          <a:endParaRPr lang="en-US"/>
        </a:p>
      </dgm:t>
    </dgm:pt>
    <dgm:pt modelId="{C9DBDBEF-8D50-45FF-A37E-099789DF339D}" type="pres">
      <dgm:prSet presAssocID="{73B674DD-0B45-45F5-9B9B-E861C62D476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381F48-5845-462E-8B40-BCFFC3ACD4AA}" type="pres">
      <dgm:prSet presAssocID="{075213CD-4E1E-4EAC-9247-8B9A87169FB2}" presName="gear1" presStyleLbl="node1" presStyleIdx="0" presStyleCnt="2">
        <dgm:presLayoutVars>
          <dgm:chMax val="1"/>
          <dgm:bulletEnabled val="1"/>
        </dgm:presLayoutVars>
      </dgm:prSet>
      <dgm:spPr/>
    </dgm:pt>
    <dgm:pt modelId="{F4D3D8F8-ECC4-42B9-854C-7609F2910707}" type="pres">
      <dgm:prSet presAssocID="{075213CD-4E1E-4EAC-9247-8B9A87169FB2}" presName="gear1srcNode" presStyleLbl="node1" presStyleIdx="0" presStyleCnt="2"/>
      <dgm:spPr/>
    </dgm:pt>
    <dgm:pt modelId="{AB540082-D12F-4B89-843E-7EE5ADB2ACED}" type="pres">
      <dgm:prSet presAssocID="{075213CD-4E1E-4EAC-9247-8B9A87169FB2}" presName="gear1dstNode" presStyleLbl="node1" presStyleIdx="0" presStyleCnt="2"/>
      <dgm:spPr/>
    </dgm:pt>
    <dgm:pt modelId="{8279E501-04CC-418B-9350-8B64C81447B3}" type="pres">
      <dgm:prSet presAssocID="{E5AEBC31-74AE-49DC-A7C3-C52202A6F34D}" presName="gear2" presStyleLbl="node1" presStyleIdx="1" presStyleCnt="2">
        <dgm:presLayoutVars>
          <dgm:chMax val="1"/>
          <dgm:bulletEnabled val="1"/>
        </dgm:presLayoutVars>
      </dgm:prSet>
      <dgm:spPr/>
    </dgm:pt>
    <dgm:pt modelId="{C7A8FAAA-596F-4396-8E83-8E4167EB9A11}" type="pres">
      <dgm:prSet presAssocID="{E5AEBC31-74AE-49DC-A7C3-C52202A6F34D}" presName="gear2srcNode" presStyleLbl="node1" presStyleIdx="1" presStyleCnt="2"/>
      <dgm:spPr/>
    </dgm:pt>
    <dgm:pt modelId="{9FB696DB-3740-4A29-A9BA-8F3229A5139E}" type="pres">
      <dgm:prSet presAssocID="{E5AEBC31-74AE-49DC-A7C3-C52202A6F34D}" presName="gear2dstNode" presStyleLbl="node1" presStyleIdx="1" presStyleCnt="2"/>
      <dgm:spPr/>
    </dgm:pt>
    <dgm:pt modelId="{D46B8C8B-9F28-405C-86E1-874C39264AEE}" type="pres">
      <dgm:prSet presAssocID="{119167AE-8FC0-4F80-B283-DAD10F79D516}" presName="connector1" presStyleLbl="sibTrans2D1" presStyleIdx="0" presStyleCnt="2"/>
      <dgm:spPr/>
    </dgm:pt>
    <dgm:pt modelId="{16BCC65A-2B43-4C53-B1DE-335B7C923F85}" type="pres">
      <dgm:prSet presAssocID="{9D5D79F4-DACB-4694-9C9C-A3045DA39931}" presName="connector2" presStyleLbl="sibTrans2D1" presStyleIdx="1" presStyleCnt="2"/>
      <dgm:spPr/>
    </dgm:pt>
  </dgm:ptLst>
  <dgm:cxnLst>
    <dgm:cxn modelId="{12B06C07-30F0-4395-BE3E-049852FF28BB}" type="presOf" srcId="{075213CD-4E1E-4EAC-9247-8B9A87169FB2}" destId="{AB540082-D12F-4B89-843E-7EE5ADB2ACED}" srcOrd="2" destOrd="0" presId="urn:microsoft.com/office/officeart/2005/8/layout/gear1"/>
    <dgm:cxn modelId="{C2936211-E289-46AC-B9C5-8D3FA5CB10C2}" srcId="{73B674DD-0B45-45F5-9B9B-E861C62D4769}" destId="{075213CD-4E1E-4EAC-9247-8B9A87169FB2}" srcOrd="0" destOrd="0" parTransId="{8F4B449B-0B60-4545-B693-36797C133E97}" sibTransId="{119167AE-8FC0-4F80-B283-DAD10F79D516}"/>
    <dgm:cxn modelId="{7733C643-AB35-41BF-B2C2-A0C0566709FD}" type="presOf" srcId="{E5AEBC31-74AE-49DC-A7C3-C52202A6F34D}" destId="{8279E501-04CC-418B-9350-8B64C81447B3}" srcOrd="0" destOrd="0" presId="urn:microsoft.com/office/officeart/2005/8/layout/gear1"/>
    <dgm:cxn modelId="{28170347-7D35-42EE-9F48-12CA5D694198}" type="presOf" srcId="{075213CD-4E1E-4EAC-9247-8B9A87169FB2}" destId="{F4D3D8F8-ECC4-42B9-854C-7609F2910707}" srcOrd="1" destOrd="0" presId="urn:microsoft.com/office/officeart/2005/8/layout/gear1"/>
    <dgm:cxn modelId="{8531E667-3BAC-4FED-84F5-CF6A2B1D79E1}" srcId="{73B674DD-0B45-45F5-9B9B-E861C62D4769}" destId="{E5AEBC31-74AE-49DC-A7C3-C52202A6F34D}" srcOrd="1" destOrd="0" parTransId="{32CE17ED-A7F3-4342-AB3D-933031546726}" sibTransId="{9D5D79F4-DACB-4694-9C9C-A3045DA39931}"/>
    <dgm:cxn modelId="{FE472571-E1F2-4D0F-A34E-781240DD655D}" type="presOf" srcId="{73B674DD-0B45-45F5-9B9B-E861C62D4769}" destId="{C9DBDBEF-8D50-45FF-A37E-099789DF339D}" srcOrd="0" destOrd="0" presId="urn:microsoft.com/office/officeart/2005/8/layout/gear1"/>
    <dgm:cxn modelId="{40480599-A7A1-4AA9-BB62-98BA1CCEF65E}" type="presOf" srcId="{075213CD-4E1E-4EAC-9247-8B9A87169FB2}" destId="{CC381F48-5845-462E-8B40-BCFFC3ACD4AA}" srcOrd="0" destOrd="0" presId="urn:microsoft.com/office/officeart/2005/8/layout/gear1"/>
    <dgm:cxn modelId="{7682E0A1-4786-4499-A759-B3413916B34A}" type="presOf" srcId="{E5AEBC31-74AE-49DC-A7C3-C52202A6F34D}" destId="{9FB696DB-3740-4A29-A9BA-8F3229A5139E}" srcOrd="2" destOrd="0" presId="urn:microsoft.com/office/officeart/2005/8/layout/gear1"/>
    <dgm:cxn modelId="{49CE08E1-32C9-4A11-8DF3-E2CD5B32E759}" type="presOf" srcId="{119167AE-8FC0-4F80-B283-DAD10F79D516}" destId="{D46B8C8B-9F28-405C-86E1-874C39264AEE}" srcOrd="0" destOrd="0" presId="urn:microsoft.com/office/officeart/2005/8/layout/gear1"/>
    <dgm:cxn modelId="{80E122E4-262E-4AD9-8449-717C575E717A}" type="presOf" srcId="{E5AEBC31-74AE-49DC-A7C3-C52202A6F34D}" destId="{C7A8FAAA-596F-4396-8E83-8E4167EB9A11}" srcOrd="1" destOrd="0" presId="urn:microsoft.com/office/officeart/2005/8/layout/gear1"/>
    <dgm:cxn modelId="{A55763FD-3063-4B7E-852B-776ABF6E0E95}" type="presOf" srcId="{9D5D79F4-DACB-4694-9C9C-A3045DA39931}" destId="{16BCC65A-2B43-4C53-B1DE-335B7C923F85}" srcOrd="0" destOrd="0" presId="urn:microsoft.com/office/officeart/2005/8/layout/gear1"/>
    <dgm:cxn modelId="{165BDC0D-993F-4BA3-8256-13677CF85D99}" type="presParOf" srcId="{C9DBDBEF-8D50-45FF-A37E-099789DF339D}" destId="{CC381F48-5845-462E-8B40-BCFFC3ACD4AA}" srcOrd="0" destOrd="0" presId="urn:microsoft.com/office/officeart/2005/8/layout/gear1"/>
    <dgm:cxn modelId="{A54A62A0-DE31-4532-87BD-2049C7B38091}" type="presParOf" srcId="{C9DBDBEF-8D50-45FF-A37E-099789DF339D}" destId="{F4D3D8F8-ECC4-42B9-854C-7609F2910707}" srcOrd="1" destOrd="0" presId="urn:microsoft.com/office/officeart/2005/8/layout/gear1"/>
    <dgm:cxn modelId="{1909AC10-5ADE-455A-A72A-785282E53244}" type="presParOf" srcId="{C9DBDBEF-8D50-45FF-A37E-099789DF339D}" destId="{AB540082-D12F-4B89-843E-7EE5ADB2ACED}" srcOrd="2" destOrd="0" presId="urn:microsoft.com/office/officeart/2005/8/layout/gear1"/>
    <dgm:cxn modelId="{88CCF0F1-151A-44CB-BCAA-BBE6D50B5D4B}" type="presParOf" srcId="{C9DBDBEF-8D50-45FF-A37E-099789DF339D}" destId="{8279E501-04CC-418B-9350-8B64C81447B3}" srcOrd="3" destOrd="0" presId="urn:microsoft.com/office/officeart/2005/8/layout/gear1"/>
    <dgm:cxn modelId="{2155B01F-9F57-4E6B-BA5A-6D3C3AF18BE6}" type="presParOf" srcId="{C9DBDBEF-8D50-45FF-A37E-099789DF339D}" destId="{C7A8FAAA-596F-4396-8E83-8E4167EB9A11}" srcOrd="4" destOrd="0" presId="urn:microsoft.com/office/officeart/2005/8/layout/gear1"/>
    <dgm:cxn modelId="{3B6668B6-C29F-49D1-84D3-07D374324C8D}" type="presParOf" srcId="{C9DBDBEF-8D50-45FF-A37E-099789DF339D}" destId="{9FB696DB-3740-4A29-A9BA-8F3229A5139E}" srcOrd="5" destOrd="0" presId="urn:microsoft.com/office/officeart/2005/8/layout/gear1"/>
    <dgm:cxn modelId="{8FB5FFA1-C754-478F-B30A-F9D793A0E88A}" type="presParOf" srcId="{C9DBDBEF-8D50-45FF-A37E-099789DF339D}" destId="{D46B8C8B-9F28-405C-86E1-874C39264AEE}" srcOrd="6" destOrd="0" presId="urn:microsoft.com/office/officeart/2005/8/layout/gear1"/>
    <dgm:cxn modelId="{C61C7226-B1AA-4D13-A344-3DCFC4434670}" type="presParOf" srcId="{C9DBDBEF-8D50-45FF-A37E-099789DF339D}" destId="{16BCC65A-2B43-4C53-B1DE-335B7C923F85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F9C588-7772-428F-ADEA-7298F3FD7844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800BEF-5918-47D0-A4E5-524D02274927}">
      <dgm:prSet phldrT="[Text]"/>
      <dgm:spPr/>
      <dgm:t>
        <a:bodyPr/>
        <a:lstStyle/>
        <a:p>
          <a:r>
            <a:rPr lang="en-US" dirty="0"/>
            <a:t>Activity-based Model (</a:t>
          </a:r>
          <a:r>
            <a:rPr lang="en-US" dirty="0" err="1"/>
            <a:t>ActivitySim</a:t>
          </a:r>
          <a:r>
            <a:rPr lang="en-US" dirty="0"/>
            <a:t>)</a:t>
          </a:r>
        </a:p>
      </dgm:t>
    </dgm:pt>
    <dgm:pt modelId="{302CC8B0-3EBD-4ED8-ADC6-B62815DB2F6B}" type="parTrans" cxnId="{86D46D5E-7AFD-4DD3-9B3B-E8A42B5830A1}">
      <dgm:prSet/>
      <dgm:spPr/>
      <dgm:t>
        <a:bodyPr/>
        <a:lstStyle/>
        <a:p>
          <a:endParaRPr lang="en-US"/>
        </a:p>
      </dgm:t>
    </dgm:pt>
    <dgm:pt modelId="{5FA3ADDE-3B2D-4F70-B925-75F3357F5A88}" type="sibTrans" cxnId="{86D46D5E-7AFD-4DD3-9B3B-E8A42B5830A1}">
      <dgm:prSet/>
      <dgm:spPr/>
      <dgm:t>
        <a:bodyPr/>
        <a:lstStyle/>
        <a:p>
          <a:endParaRPr lang="en-US"/>
        </a:p>
      </dgm:t>
    </dgm:pt>
    <dgm:pt modelId="{2055368F-2AA9-446B-ACBD-4E18638FBD26}">
      <dgm:prSet phldrT="[Text]" custT="1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sz="1800" dirty="0"/>
            <a:t>Ridership</a:t>
          </a:r>
        </a:p>
      </dgm:t>
    </dgm:pt>
    <dgm:pt modelId="{C6E78483-5D8F-40F0-B4CC-F5AE8AC60B78}" type="parTrans" cxnId="{F89E7FD8-81E2-4B2F-A63E-597EED2BBD9F}">
      <dgm:prSet/>
      <dgm:spPr/>
      <dgm:t>
        <a:bodyPr/>
        <a:lstStyle/>
        <a:p>
          <a:endParaRPr lang="en-US"/>
        </a:p>
      </dgm:t>
    </dgm:pt>
    <dgm:pt modelId="{C848CB6A-36EC-4F6F-8610-206E6DE4FB05}" type="sibTrans" cxnId="{F89E7FD8-81E2-4B2F-A63E-597EED2BBD9F}">
      <dgm:prSet/>
      <dgm:spPr/>
      <dgm:t>
        <a:bodyPr/>
        <a:lstStyle/>
        <a:p>
          <a:endParaRPr lang="en-US"/>
        </a:p>
      </dgm:t>
    </dgm:pt>
    <dgm:pt modelId="{3689DB81-86C4-4D67-A3DD-831379CD39E9}">
      <dgm:prSet phldrT="[Text]"/>
      <dgm:spPr/>
      <dgm:t>
        <a:bodyPr/>
        <a:lstStyle/>
        <a:p>
          <a:r>
            <a:rPr lang="en-US" dirty="0"/>
            <a:t>Multi-agent Simulation </a:t>
          </a:r>
          <a:br>
            <a:rPr lang="en-US" dirty="0"/>
          </a:br>
          <a:r>
            <a:rPr lang="en-US" dirty="0"/>
            <a:t>(BEAM)</a:t>
          </a:r>
        </a:p>
      </dgm:t>
    </dgm:pt>
    <dgm:pt modelId="{56FC5973-A374-42A8-AEA2-296692B37B36}" type="parTrans" cxnId="{1B4AF219-D607-450E-AD96-E127098502C8}">
      <dgm:prSet/>
      <dgm:spPr/>
      <dgm:t>
        <a:bodyPr/>
        <a:lstStyle/>
        <a:p>
          <a:endParaRPr lang="en-US"/>
        </a:p>
      </dgm:t>
    </dgm:pt>
    <dgm:pt modelId="{222D2E40-48F6-4E0F-9919-458F20D56D1F}" type="sibTrans" cxnId="{1B4AF219-D607-450E-AD96-E127098502C8}">
      <dgm:prSet/>
      <dgm:spPr/>
      <dgm:t>
        <a:bodyPr/>
        <a:lstStyle/>
        <a:p>
          <a:endParaRPr lang="en-US"/>
        </a:p>
      </dgm:t>
    </dgm:pt>
    <dgm:pt modelId="{F6F2A10F-00A2-4701-8443-A15CBD3E59FD}">
      <dgm:prSet phldrT="[Text]" custT="1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sz="1800" dirty="0"/>
            <a:t>Travel &amp; Wait Times</a:t>
          </a:r>
        </a:p>
      </dgm:t>
    </dgm:pt>
    <dgm:pt modelId="{95718BBF-5CA6-45BD-9026-D5BD6A2FC3C9}" type="parTrans" cxnId="{B0489F23-4CF3-4461-9852-144A12BB7C47}">
      <dgm:prSet/>
      <dgm:spPr/>
      <dgm:t>
        <a:bodyPr/>
        <a:lstStyle/>
        <a:p>
          <a:endParaRPr lang="en-US"/>
        </a:p>
      </dgm:t>
    </dgm:pt>
    <dgm:pt modelId="{557CCDAE-600E-49BF-9350-964AA3AE3B74}" type="sibTrans" cxnId="{B0489F23-4CF3-4461-9852-144A12BB7C47}">
      <dgm:prSet/>
      <dgm:spPr/>
      <dgm:t>
        <a:bodyPr/>
        <a:lstStyle/>
        <a:p>
          <a:endParaRPr lang="en-US"/>
        </a:p>
      </dgm:t>
    </dgm:pt>
    <dgm:pt modelId="{D6E87C96-585D-4BBE-BC72-47D68B3534A4}" type="pres">
      <dgm:prSet presAssocID="{26F9C588-7772-428F-ADEA-7298F3FD7844}" presName="Name0" presStyleCnt="0">
        <dgm:presLayoutVars>
          <dgm:dir/>
          <dgm:resizeHandles val="exact"/>
        </dgm:presLayoutVars>
      </dgm:prSet>
      <dgm:spPr/>
    </dgm:pt>
    <dgm:pt modelId="{A2A05121-53A8-43AA-A36B-F7712BB793D9}" type="pres">
      <dgm:prSet presAssocID="{26F9C588-7772-428F-ADEA-7298F3FD7844}" presName="cycle" presStyleCnt="0"/>
      <dgm:spPr/>
    </dgm:pt>
    <dgm:pt modelId="{1AC8A359-3176-4B70-ACE5-ADF5344B24D6}" type="pres">
      <dgm:prSet presAssocID="{C6800BEF-5918-47D0-A4E5-524D02274927}" presName="nodeFirstNode" presStyleLbl="node1" presStyleIdx="0" presStyleCnt="4">
        <dgm:presLayoutVars>
          <dgm:bulletEnabled val="1"/>
        </dgm:presLayoutVars>
      </dgm:prSet>
      <dgm:spPr/>
    </dgm:pt>
    <dgm:pt modelId="{7A6716C6-FEE6-4FCF-89E0-0B6DC8DC89DF}" type="pres">
      <dgm:prSet presAssocID="{5FA3ADDE-3B2D-4F70-B925-75F3357F5A88}" presName="sibTransFirstNode" presStyleLbl="bgShp" presStyleIdx="0" presStyleCnt="1"/>
      <dgm:spPr/>
    </dgm:pt>
    <dgm:pt modelId="{50E4345F-851E-48CC-9D5A-672921BD29FD}" type="pres">
      <dgm:prSet presAssocID="{2055368F-2AA9-446B-ACBD-4E18638FBD26}" presName="nodeFollowingNodes" presStyleLbl="node1" presStyleIdx="1" presStyleCnt="4" custScaleX="80625" custScaleY="69821">
        <dgm:presLayoutVars>
          <dgm:bulletEnabled val="1"/>
        </dgm:presLayoutVars>
      </dgm:prSet>
      <dgm:spPr/>
    </dgm:pt>
    <dgm:pt modelId="{00C36301-B028-47E8-B75A-03FDF7A9CA38}" type="pres">
      <dgm:prSet presAssocID="{3689DB81-86C4-4D67-A3DD-831379CD39E9}" presName="nodeFollowingNodes" presStyleLbl="node1" presStyleIdx="2" presStyleCnt="4">
        <dgm:presLayoutVars>
          <dgm:bulletEnabled val="1"/>
        </dgm:presLayoutVars>
      </dgm:prSet>
      <dgm:spPr/>
    </dgm:pt>
    <dgm:pt modelId="{3654038C-975C-49AE-A9D2-50BE492723F7}" type="pres">
      <dgm:prSet presAssocID="{F6F2A10F-00A2-4701-8443-A15CBD3E59FD}" presName="nodeFollowingNodes" presStyleLbl="node1" presStyleIdx="3" presStyleCnt="4" custScaleX="82324" custScaleY="69821">
        <dgm:presLayoutVars>
          <dgm:bulletEnabled val="1"/>
        </dgm:presLayoutVars>
      </dgm:prSet>
      <dgm:spPr/>
    </dgm:pt>
  </dgm:ptLst>
  <dgm:cxnLst>
    <dgm:cxn modelId="{1B4AF219-D607-450E-AD96-E127098502C8}" srcId="{26F9C588-7772-428F-ADEA-7298F3FD7844}" destId="{3689DB81-86C4-4D67-A3DD-831379CD39E9}" srcOrd="2" destOrd="0" parTransId="{56FC5973-A374-42A8-AEA2-296692B37B36}" sibTransId="{222D2E40-48F6-4E0F-9919-458F20D56D1F}"/>
    <dgm:cxn modelId="{B0489F23-4CF3-4461-9852-144A12BB7C47}" srcId="{26F9C588-7772-428F-ADEA-7298F3FD7844}" destId="{F6F2A10F-00A2-4701-8443-A15CBD3E59FD}" srcOrd="3" destOrd="0" parTransId="{95718BBF-5CA6-45BD-9026-D5BD6A2FC3C9}" sibTransId="{557CCDAE-600E-49BF-9350-964AA3AE3B74}"/>
    <dgm:cxn modelId="{86D46D5E-7AFD-4DD3-9B3B-E8A42B5830A1}" srcId="{26F9C588-7772-428F-ADEA-7298F3FD7844}" destId="{C6800BEF-5918-47D0-A4E5-524D02274927}" srcOrd="0" destOrd="0" parTransId="{302CC8B0-3EBD-4ED8-ADC6-B62815DB2F6B}" sibTransId="{5FA3ADDE-3B2D-4F70-B925-75F3357F5A88}"/>
    <dgm:cxn modelId="{C5B31169-0E69-4BF1-82EA-E83DC3C5114A}" type="presOf" srcId="{2055368F-2AA9-446B-ACBD-4E18638FBD26}" destId="{50E4345F-851E-48CC-9D5A-672921BD29FD}" srcOrd="0" destOrd="0" presId="urn:microsoft.com/office/officeart/2005/8/layout/cycle3"/>
    <dgm:cxn modelId="{F8C8EE4E-65BB-4676-95A2-743802D70961}" type="presOf" srcId="{5FA3ADDE-3B2D-4F70-B925-75F3357F5A88}" destId="{7A6716C6-FEE6-4FCF-89E0-0B6DC8DC89DF}" srcOrd="0" destOrd="0" presId="urn:microsoft.com/office/officeart/2005/8/layout/cycle3"/>
    <dgm:cxn modelId="{8895C29A-C20F-473D-AFC4-906B37064934}" type="presOf" srcId="{C6800BEF-5918-47D0-A4E5-524D02274927}" destId="{1AC8A359-3176-4B70-ACE5-ADF5344B24D6}" srcOrd="0" destOrd="0" presId="urn:microsoft.com/office/officeart/2005/8/layout/cycle3"/>
    <dgm:cxn modelId="{B2744CB4-7ED8-4CAC-BF3E-717EE8A3693E}" type="presOf" srcId="{F6F2A10F-00A2-4701-8443-A15CBD3E59FD}" destId="{3654038C-975C-49AE-A9D2-50BE492723F7}" srcOrd="0" destOrd="0" presId="urn:microsoft.com/office/officeart/2005/8/layout/cycle3"/>
    <dgm:cxn modelId="{F89E7FD8-81E2-4B2F-A63E-597EED2BBD9F}" srcId="{26F9C588-7772-428F-ADEA-7298F3FD7844}" destId="{2055368F-2AA9-446B-ACBD-4E18638FBD26}" srcOrd="1" destOrd="0" parTransId="{C6E78483-5D8F-40F0-B4CC-F5AE8AC60B78}" sibTransId="{C848CB6A-36EC-4F6F-8610-206E6DE4FB05}"/>
    <dgm:cxn modelId="{6D0E87EF-255E-4D4B-8FC6-9DB4AB774AEC}" type="presOf" srcId="{26F9C588-7772-428F-ADEA-7298F3FD7844}" destId="{D6E87C96-585D-4BBE-BC72-47D68B3534A4}" srcOrd="0" destOrd="0" presId="urn:microsoft.com/office/officeart/2005/8/layout/cycle3"/>
    <dgm:cxn modelId="{CD6539F8-A0E6-4EDF-9E05-CA87870CBBE3}" type="presOf" srcId="{3689DB81-86C4-4D67-A3DD-831379CD39E9}" destId="{00C36301-B028-47E8-B75A-03FDF7A9CA38}" srcOrd="0" destOrd="0" presId="urn:microsoft.com/office/officeart/2005/8/layout/cycle3"/>
    <dgm:cxn modelId="{F3826191-0DF3-43EB-8190-8FC75A800FF4}" type="presParOf" srcId="{D6E87C96-585D-4BBE-BC72-47D68B3534A4}" destId="{A2A05121-53A8-43AA-A36B-F7712BB793D9}" srcOrd="0" destOrd="0" presId="urn:microsoft.com/office/officeart/2005/8/layout/cycle3"/>
    <dgm:cxn modelId="{BABBCCD2-EA6E-4924-B746-777570490DA9}" type="presParOf" srcId="{A2A05121-53A8-43AA-A36B-F7712BB793D9}" destId="{1AC8A359-3176-4B70-ACE5-ADF5344B24D6}" srcOrd="0" destOrd="0" presId="urn:microsoft.com/office/officeart/2005/8/layout/cycle3"/>
    <dgm:cxn modelId="{5A5AEF62-37AD-4EAA-B0C2-24126823A63C}" type="presParOf" srcId="{A2A05121-53A8-43AA-A36B-F7712BB793D9}" destId="{7A6716C6-FEE6-4FCF-89E0-0B6DC8DC89DF}" srcOrd="1" destOrd="0" presId="urn:microsoft.com/office/officeart/2005/8/layout/cycle3"/>
    <dgm:cxn modelId="{526CF334-CE44-47D1-8D75-71E6B08CAB2C}" type="presParOf" srcId="{A2A05121-53A8-43AA-A36B-F7712BB793D9}" destId="{50E4345F-851E-48CC-9D5A-672921BD29FD}" srcOrd="2" destOrd="0" presId="urn:microsoft.com/office/officeart/2005/8/layout/cycle3"/>
    <dgm:cxn modelId="{EDAC7AB1-4FCE-4866-892A-AFA1E2616F10}" type="presParOf" srcId="{A2A05121-53A8-43AA-A36B-F7712BB793D9}" destId="{00C36301-B028-47E8-B75A-03FDF7A9CA38}" srcOrd="3" destOrd="0" presId="urn:microsoft.com/office/officeart/2005/8/layout/cycle3"/>
    <dgm:cxn modelId="{36A22E63-05E6-4EF1-8029-387D18F4DCB9}" type="presParOf" srcId="{A2A05121-53A8-43AA-A36B-F7712BB793D9}" destId="{3654038C-975C-49AE-A9D2-50BE492723F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81F48-5845-462E-8B40-BCFFC3ACD4AA}">
      <dsp:nvSpPr>
        <dsp:cNvPr id="0" name=""/>
        <dsp:cNvSpPr/>
      </dsp:nvSpPr>
      <dsp:spPr>
        <a:xfrm>
          <a:off x="3406742" y="1677702"/>
          <a:ext cx="2636389" cy="263638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Multi-agent Simulation</a:t>
          </a:r>
        </a:p>
      </dsp:txBody>
      <dsp:txXfrm>
        <a:off x="3936773" y="2295264"/>
        <a:ext cx="1576327" cy="1355158"/>
      </dsp:txXfrm>
    </dsp:sp>
    <dsp:sp modelId="{8279E501-04CC-418B-9350-8B64C81447B3}">
      <dsp:nvSpPr>
        <dsp:cNvPr id="0" name=""/>
        <dsp:cNvSpPr/>
      </dsp:nvSpPr>
      <dsp:spPr>
        <a:xfrm>
          <a:off x="1872843" y="1054555"/>
          <a:ext cx="1917374" cy="1917374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Activity-based Model</a:t>
          </a:r>
        </a:p>
      </dsp:txBody>
      <dsp:txXfrm>
        <a:off x="2355548" y="1540177"/>
        <a:ext cx="951964" cy="946130"/>
      </dsp:txXfrm>
    </dsp:sp>
    <dsp:sp modelId="{D46B8C8B-9F28-405C-86E1-874C39264AEE}">
      <dsp:nvSpPr>
        <dsp:cNvPr id="0" name=""/>
        <dsp:cNvSpPr/>
      </dsp:nvSpPr>
      <dsp:spPr>
        <a:xfrm>
          <a:off x="3546012" y="1219309"/>
          <a:ext cx="3242759" cy="3242759"/>
        </a:xfrm>
        <a:prstGeom prst="circularArrow">
          <a:avLst>
            <a:gd name="adj1" fmla="val 4878"/>
            <a:gd name="adj2" fmla="val 312630"/>
            <a:gd name="adj3" fmla="val 3185564"/>
            <a:gd name="adj4" fmla="val 15163928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CC65A-2B43-4C53-B1DE-335B7C923F85}">
      <dsp:nvSpPr>
        <dsp:cNvPr id="0" name=""/>
        <dsp:cNvSpPr/>
      </dsp:nvSpPr>
      <dsp:spPr>
        <a:xfrm>
          <a:off x="1533279" y="627742"/>
          <a:ext cx="2451842" cy="245184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716C6-FEE6-4FCF-89E0-0B6DC8DC89DF}">
      <dsp:nvSpPr>
        <dsp:cNvPr id="0" name=""/>
        <dsp:cNvSpPr/>
      </dsp:nvSpPr>
      <dsp:spPr>
        <a:xfrm>
          <a:off x="1547293" y="-78822"/>
          <a:ext cx="3685009" cy="3685009"/>
        </a:xfrm>
        <a:prstGeom prst="circularArrow">
          <a:avLst>
            <a:gd name="adj1" fmla="val 4668"/>
            <a:gd name="adj2" fmla="val 272909"/>
            <a:gd name="adj3" fmla="val 12954863"/>
            <a:gd name="adj4" fmla="val 17947214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8A359-3176-4B70-ACE5-ADF5344B24D6}">
      <dsp:nvSpPr>
        <dsp:cNvPr id="0" name=""/>
        <dsp:cNvSpPr/>
      </dsp:nvSpPr>
      <dsp:spPr>
        <a:xfrm>
          <a:off x="2201621" y="88"/>
          <a:ext cx="2376355" cy="11881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Activity-based Model (</a:t>
          </a:r>
          <a:r>
            <a:rPr lang="en-US" sz="2100" kern="1200" dirty="0" err="1"/>
            <a:t>ActivitySim</a:t>
          </a:r>
          <a:r>
            <a:rPr lang="en-US" sz="2100" kern="1200" dirty="0"/>
            <a:t>)</a:t>
          </a:r>
        </a:p>
      </dsp:txBody>
      <dsp:txXfrm>
        <a:off x="2259623" y="58090"/>
        <a:ext cx="2260351" cy="1072173"/>
      </dsp:txXfrm>
    </dsp:sp>
    <dsp:sp modelId="{50E4345F-851E-48CC-9D5A-672921BD29FD}">
      <dsp:nvSpPr>
        <dsp:cNvPr id="0" name=""/>
        <dsp:cNvSpPr/>
      </dsp:nvSpPr>
      <dsp:spPr>
        <a:xfrm>
          <a:off x="3754993" y="1502541"/>
          <a:ext cx="1915936" cy="829597"/>
        </a:xfrm>
        <a:prstGeom prst="roundRect">
          <a:avLst/>
        </a:prstGeom>
        <a:solidFill>
          <a:schemeClr val="tx2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Ridership</a:t>
          </a:r>
        </a:p>
      </dsp:txBody>
      <dsp:txXfrm>
        <a:off x="3795491" y="1543039"/>
        <a:ext cx="1834940" cy="748601"/>
      </dsp:txXfrm>
    </dsp:sp>
    <dsp:sp modelId="{00C36301-B028-47E8-B75A-03FDF7A9CA38}">
      <dsp:nvSpPr>
        <dsp:cNvPr id="0" name=""/>
        <dsp:cNvSpPr/>
      </dsp:nvSpPr>
      <dsp:spPr>
        <a:xfrm>
          <a:off x="2201621" y="2646415"/>
          <a:ext cx="2376355" cy="11881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Multi-agent Simulation </a:t>
          </a:r>
          <a:br>
            <a:rPr lang="en-US" sz="2100" kern="1200" dirty="0"/>
          </a:br>
          <a:r>
            <a:rPr lang="en-US" sz="2100" kern="1200" dirty="0"/>
            <a:t>(BEAM)</a:t>
          </a:r>
        </a:p>
      </dsp:txBody>
      <dsp:txXfrm>
        <a:off x="2259623" y="2704417"/>
        <a:ext cx="2260351" cy="1072173"/>
      </dsp:txXfrm>
    </dsp:sp>
    <dsp:sp modelId="{3654038C-975C-49AE-A9D2-50BE492723F7}">
      <dsp:nvSpPr>
        <dsp:cNvPr id="0" name=""/>
        <dsp:cNvSpPr/>
      </dsp:nvSpPr>
      <dsp:spPr>
        <a:xfrm>
          <a:off x="1088479" y="1502541"/>
          <a:ext cx="1956310" cy="829597"/>
        </a:xfrm>
        <a:prstGeom prst="roundRect">
          <a:avLst/>
        </a:prstGeom>
        <a:solidFill>
          <a:schemeClr val="tx2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Travel &amp; Wait Times</a:t>
          </a:r>
        </a:p>
      </dsp:txBody>
      <dsp:txXfrm>
        <a:off x="1128977" y="1543039"/>
        <a:ext cx="1875314" cy="748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A760E-A9DA-453C-94FE-D18CB9C722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552BB-6CF9-42E2-9A6A-F66594ECC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81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552BB-6CF9-42E2-9A6A-F66594ECC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90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552BB-6CF9-42E2-9A6A-F66594ECC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1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26E88-6001-4B1C-9777-19FF71CF2D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009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describe why the magnitude is so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552BB-6CF9-42E2-9A6A-F66594ECC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2"/>
                </a:solidFill>
              </a:rPr>
              <a:t>Top: </a:t>
            </a:r>
            <a:r>
              <a:rPr lang="en-US" dirty="0">
                <a:solidFill>
                  <a:schemeClr val="bg1"/>
                </a:solidFill>
              </a:rPr>
              <a:t>Selection process of agents who use ride-hail on the final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bg2"/>
                </a:solidFill>
              </a:rPr>
              <a:t>Bottom: </a:t>
            </a:r>
            <a:r>
              <a:rPr lang="en-US" dirty="0">
                <a:solidFill>
                  <a:schemeClr val="bg1"/>
                </a:solidFill>
              </a:rPr>
              <a:t>Starting choice of agents who switch to ride-hail by iterations 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552BB-6CF9-42E2-9A6A-F66594ECC8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1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https://www.deseret.com/utah/2021/12/14/22834269/how-to-use-salt-lake-citys-new-uta-on-demand-microtransit-service-via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552BB-6CF9-42E2-9A6A-F66594ECC8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activity-based model we have used for the Salt Lake City scenario is called </a:t>
            </a:r>
            <a:r>
              <a:rPr lang="en-US" dirty="0" err="1"/>
              <a:t>ActivitySim</a:t>
            </a:r>
            <a:r>
              <a:rPr lang="en-US" dirty="0"/>
              <a:t>. </a:t>
            </a:r>
            <a:r>
              <a:rPr lang="en-US" dirty="0" err="1"/>
              <a:t>ActivitySim</a:t>
            </a:r>
            <a:r>
              <a:rPr lang="en-US" dirty="0"/>
              <a:t> is an open-source, activity-based travel behavior modeling software that has the ability to generate plans for entire populations. In the case of Salt Lake City, </a:t>
            </a:r>
            <a:r>
              <a:rPr lang="en-US" dirty="0" err="1"/>
              <a:t>ActivitySim</a:t>
            </a:r>
            <a:r>
              <a:rPr lang="en-US" dirty="0"/>
              <a:t> provided the initial plans for 2.4 million people.</a:t>
            </a:r>
          </a:p>
          <a:p>
            <a:endParaRPr lang="en-US" dirty="0"/>
          </a:p>
          <a:p>
            <a:r>
              <a:rPr lang="en-US" dirty="0"/>
              <a:t>The simulation model we have decided to use for this project is called BEAM. BEAM is an open-source agent based regional transportation model. It is an extension / reimplementation of MATSIM. Part of its desirable attributes include a greedy asynchronous ride hail matching algorithm that includes options for pooled ride hail modes. The graphic on the slide gives a quick view into how BEAM actually works. One of the inputs to BEAM includes this population file, and for Salt Lake City that file was generated by </a:t>
            </a:r>
            <a:r>
              <a:rPr lang="en-US" dirty="0" err="1"/>
              <a:t>ActivitySim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BEAM also uses a very simplified mode choice. Currently, I are working on extending it to be more consistent with the model of </a:t>
            </a:r>
            <a:r>
              <a:rPr lang="en-US" dirty="0" err="1"/>
              <a:t>ActivitySim</a:t>
            </a:r>
            <a:r>
              <a:rPr lang="en-US" dirty="0"/>
              <a:t>. Part of that process involves adding a lot of variables in the mode choice calculation. In addition, I had to update BEAM’s code to include HOV and carpooling modes. In order to make sure the network didn’t over congest, some carpooling agents teleport.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26E88-6001-4B1C-9777-19FF71CF2D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410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21D6A9-7D66-A14A-9F8D-137CE960D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6AB0BC-F45B-7E49-8B12-403CA1C5B36D}"/>
              </a:ext>
            </a:extLst>
          </p:cNvPr>
          <p:cNvSpPr/>
          <p:nvPr userDrawn="1"/>
        </p:nvSpPr>
        <p:spPr>
          <a:xfrm>
            <a:off x="0" y="2690"/>
            <a:ext cx="12192000" cy="6858000"/>
          </a:xfrm>
          <a:prstGeom prst="rect">
            <a:avLst/>
          </a:prstGeom>
          <a:solidFill>
            <a:srgbClr val="0062B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D20EF-1962-CD49-AA67-CF4162743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Rockwell" panose="02060603020205020403" pitchFamily="18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E9F87-CBB7-9847-BA21-92C0D7001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EC70FEA-34FC-FC4D-8CFD-00A560A7AF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62648" y="5599378"/>
            <a:ext cx="4066704" cy="5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1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78621-DBEB-A84E-9E75-AD448FE2A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6227"/>
            <a:ext cx="5157787" cy="1108848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2B8"/>
                </a:solidFill>
                <a:latin typeface="Rockwell" panose="02060603020205020403" pitchFamily="18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92D8E-6EF9-014D-AC83-0F2FF3BA0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5E64E-6CFF-DD4A-A073-E303F4CC3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96227"/>
            <a:ext cx="5183188" cy="1108848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2B8"/>
                </a:solidFill>
                <a:latin typeface="Rockwell" panose="02060603020205020403" pitchFamily="18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ED102-6295-5249-A074-F75BD836A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B5034-1496-0149-AD1B-5BBF3317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28B45-390C-1542-8288-36A6B70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492F6-50C2-834F-89B7-872294D3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CDFA808-D83B-794A-8326-281A5178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06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B5034-1496-0149-AD1B-5BBF3317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28B45-390C-1542-8288-36A6B70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492F6-50C2-834F-89B7-872294D3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2F95F90-75A6-7049-8048-D1724D3C9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544761"/>
            <a:ext cx="3932237" cy="36322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22C6-C075-2040-B2C9-63500C5E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9509B-CA19-3048-BEB1-3E306D059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83527"/>
            <a:ext cx="3932238" cy="1161234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solidFill>
                  <a:srgbClr val="0062B8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04EEF9C-31B3-8E49-AE41-F5C8EEE49BD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183187" y="1391408"/>
            <a:ext cx="6170613" cy="479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94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B5034-1496-0149-AD1B-5BBF3317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28B45-390C-1542-8288-36A6B70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492F6-50C2-834F-89B7-872294D3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2F95F90-75A6-7049-8048-D1724D3C9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544761"/>
            <a:ext cx="3932237" cy="36322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22C6-C075-2040-B2C9-63500C5E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9509B-CA19-3048-BEB1-3E306D059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83527"/>
            <a:ext cx="3932238" cy="1161234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solidFill>
                  <a:srgbClr val="0062B8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2561DF4-FEB1-314D-B970-781B73FEBE0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5183187" y="1383527"/>
            <a:ext cx="6170613" cy="479343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0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Column Titl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BACE19A-9385-F74E-BBE0-06B5C506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574235" cy="5019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3EE6E23-ADFA-8946-973F-1ED0E6DC0C9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33458" y="924336"/>
            <a:ext cx="7020341" cy="5019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08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 Column Title With 2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BACE19A-9385-F74E-BBE0-06B5C506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574235" cy="5019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Google Shape;76;p12">
            <a:extLst>
              <a:ext uri="{FF2B5EF4-FFF2-40B4-BE49-F238E27FC236}">
                <a16:creationId xmlns:a16="http://schemas.microsoft.com/office/drawing/2014/main" id="{126B8C6F-A09C-584B-A1DA-445777AAFF11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333459" y="924336"/>
            <a:ext cx="3401191" cy="5019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1600" b="0" i="0"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76;p12">
            <a:extLst>
              <a:ext uri="{FF2B5EF4-FFF2-40B4-BE49-F238E27FC236}">
                <a16:creationId xmlns:a16="http://schemas.microsoft.com/office/drawing/2014/main" id="{CEE1F136-9972-4E4E-B189-5B5A61F9113F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952609" y="924336"/>
            <a:ext cx="3401191" cy="5019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1600" b="0" i="0"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649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ft Column 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90B968-1A4A-A549-AF24-1C1E8BDE9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33461" y="924338"/>
            <a:ext cx="7020339" cy="50192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AF2D051D-66B5-1D45-803D-09CFBC81B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574235" cy="5019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1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Place Your Own Title Image">
    <p:bg>
      <p:bgPr>
        <a:solidFill>
          <a:srgbClr val="225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218AFA-5AD4-A446-A4BF-1944CD713D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D20EF-1962-CD49-AA67-CF4162743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E9F87-CBB7-9847-BA21-92C0D7001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0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Plain Blu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20EF-1962-CD49-AA67-CF4162743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E9F87-CBB7-9847-BA21-92C0D7001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4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6BEF4-28C1-3747-84FB-43794789E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6785-B009-754D-A40C-7232ADAF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EB974-F5FB-A242-810D-0116F533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DD935-9E1D-024B-A1F2-B004DB001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53D626A-2D1E-4C4C-9A23-6C361EB76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i="0">
                <a:latin typeface="Rockwell" panose="02060603020205020403" pitchFamily="18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63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Blue">
    <p:bg>
      <p:bgPr>
        <a:solidFill>
          <a:srgbClr val="0062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C003-24C1-B64B-BAA2-32F8317B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0" y="2608103"/>
            <a:ext cx="733044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FA7883-69A4-894F-AB40-7C2BEBCD9CF0}"/>
              </a:ext>
            </a:extLst>
          </p:cNvPr>
          <p:cNvCxnSpPr>
            <a:cxnSpLocks/>
          </p:cNvCxnSpPr>
          <p:nvPr userDrawn="1"/>
        </p:nvCxnSpPr>
        <p:spPr>
          <a:xfrm>
            <a:off x="2529840" y="2608103"/>
            <a:ext cx="0" cy="135604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7D8DC7-DCA5-2246-A280-088122B9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068" y="4353339"/>
            <a:ext cx="2985052" cy="591172"/>
          </a:xfrm>
        </p:spPr>
        <p:txBody>
          <a:bodyPr>
            <a:normAutofit/>
          </a:bodyPr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Helvetica" pitchFamily="2" charset="0"/>
                <a:ea typeface="Roboto Slab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79E684-0BB8-874F-AC90-245E6E231FE9}"/>
              </a:ext>
            </a:extLst>
          </p:cNvPr>
          <p:cNvSpPr txBox="1">
            <a:spLocks/>
          </p:cNvSpPr>
          <p:nvPr userDrawn="1"/>
        </p:nvSpPr>
        <p:spPr>
          <a:xfrm>
            <a:off x="1356360" y="3161743"/>
            <a:ext cx="117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sz="20000" dirty="0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794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C003-24C1-B64B-BAA2-32F8317B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0" y="2608103"/>
            <a:ext cx="733044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0062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7C88C1-7063-F843-8929-D91E43E47557}"/>
              </a:ext>
            </a:extLst>
          </p:cNvPr>
          <p:cNvSpPr txBox="1">
            <a:spLocks/>
          </p:cNvSpPr>
          <p:nvPr userDrawn="1"/>
        </p:nvSpPr>
        <p:spPr>
          <a:xfrm>
            <a:off x="1356360" y="3161743"/>
            <a:ext cx="117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sz="20000" dirty="0">
                <a:solidFill>
                  <a:srgbClr val="0062B8"/>
                </a:solidFill>
              </a:rPr>
              <a:t>“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FA7883-69A4-894F-AB40-7C2BEBCD9CF0}"/>
              </a:ext>
            </a:extLst>
          </p:cNvPr>
          <p:cNvCxnSpPr>
            <a:cxnSpLocks/>
          </p:cNvCxnSpPr>
          <p:nvPr userDrawn="1"/>
        </p:nvCxnSpPr>
        <p:spPr>
          <a:xfrm>
            <a:off x="2529840" y="2608103"/>
            <a:ext cx="0" cy="1356043"/>
          </a:xfrm>
          <a:prstGeom prst="line">
            <a:avLst/>
          </a:prstGeom>
          <a:ln w="15875">
            <a:solidFill>
              <a:srgbClr val="0062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7D8DC7-DCA5-2246-A280-088122B9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068" y="4353339"/>
            <a:ext cx="2985052" cy="591172"/>
          </a:xfrm>
        </p:spPr>
        <p:txBody>
          <a:bodyPr>
            <a:normAutofit/>
          </a:bodyPr>
          <a:lstStyle>
            <a:lvl1pPr marL="0" indent="0" algn="r">
              <a:buNone/>
              <a:defRPr sz="1800" b="0" i="0">
                <a:solidFill>
                  <a:srgbClr val="0062B8"/>
                </a:solidFill>
                <a:latin typeface="Helvetica" pitchFamily="2" charset="0"/>
                <a:ea typeface="Roboto Slab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223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Bloc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6BEF4-28C1-3747-84FB-43794789E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386" y="401541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BB6C04E-D7A0-364D-B60E-D99B41B785D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972386" y="1300166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16C9E5-C229-134F-905F-D94A08E6D2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13280" y="130016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179027-9FAC-B047-8C74-D7D66490D08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13281" y="4015416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590809-BCCD-EE4C-8E5B-84E2AC99750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454177" y="401541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0BFEE2-18A2-7544-94B6-C8991E089AD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3454177" y="1304021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949371E-EE33-3C44-9213-517804CFBC6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95072" y="130016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>
                <a:solidFill>
                  <a:srgbClr val="59595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8914321-C9E4-CA42-8280-147E984B7A35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695072" y="4015418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15F1DA7-8459-404F-87CE-F27AE934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8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3A7F-2389-944A-B81C-6920AA1A5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62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9265C-C7AA-B94D-B951-7E13DC8E5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5D634-9E10-0E4B-932C-A7740F9E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F8A2B-7CD2-3341-84FE-8A580CE3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D817F-663A-2C49-B731-3261956B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5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04BAE-DA31-FC4B-AF75-B9E30F226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3527"/>
            <a:ext cx="5181600" cy="479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5B4DE-663C-4D46-B492-4AB0DD4CF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3527"/>
            <a:ext cx="5181600" cy="479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4028-1E1C-1D46-B1C5-4472A6F5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D164F-13F7-0A4D-A000-5F5AA098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6F37C-9CEA-E245-8318-BBCC836A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7AC4B16-4357-FE4E-AF1F-FDD7F220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26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ADD0BC-25A1-6E48-BB91-9BC5FF56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CF2B1-5948-3247-91E1-EDA7AC83C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1965"/>
            <a:ext cx="10515600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2827B-E079-6042-9436-956CE4D86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3A87-2269-EE4A-AAA2-349CEE4A908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4DBFC-C6B2-4847-A83E-36CC850F7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7E531-26EA-9C48-9262-9A369D13C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9" r:id="rId2"/>
    <p:sldLayoutId id="2147483680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8" r:id="rId14"/>
    <p:sldLayoutId id="214748367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Rockwell" panose="02060603020205020403" pitchFamily="18" charset="77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6844-1249-7341-815D-F170320BE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681" y="1122363"/>
            <a:ext cx="10957302" cy="2387600"/>
          </a:xfrm>
        </p:spPr>
        <p:txBody>
          <a:bodyPr>
            <a:normAutofit/>
          </a:bodyPr>
          <a:lstStyle/>
          <a:p>
            <a:r>
              <a:rPr lang="en-US" sz="4400" b="0" dirty="0"/>
              <a:t>Forecasting Ride-hailing across Multiple Model Frameworks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4F551-2952-3A4B-8FA5-B1308D7382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Christopher Day</a:t>
            </a:r>
          </a:p>
        </p:txBody>
      </p:sp>
    </p:spTree>
    <p:extLst>
      <p:ext uri="{BB962C8B-B14F-4D97-AF65-F5344CB8AC3E}">
        <p14:creationId xmlns:p14="http://schemas.microsoft.com/office/powerpoint/2010/main" val="3293472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024F84-973C-8078-4F42-CA8A25F64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3527"/>
            <a:ext cx="4408503" cy="4793436"/>
          </a:xfrm>
        </p:spPr>
        <p:txBody>
          <a:bodyPr/>
          <a:lstStyle/>
          <a:p>
            <a:pPr marL="342900" indent="-342900"/>
            <a:r>
              <a:rPr lang="en-US" dirty="0"/>
              <a:t>No clear methodological approach</a:t>
            </a:r>
          </a:p>
          <a:p>
            <a:pPr marL="342900" indent="-342900"/>
            <a:r>
              <a:rPr lang="en-US" dirty="0"/>
              <a:t>Forecasting ridership and level of service is challenging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Let’s try different combinations!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43719-3234-0959-9E64-9AB0D841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AA8AAE-ED46-A324-34E3-51B2E76455FF}"/>
              </a:ext>
            </a:extLst>
          </p:cNvPr>
          <p:cNvGrpSpPr/>
          <p:nvPr/>
        </p:nvGrpSpPr>
        <p:grpSpPr>
          <a:xfrm>
            <a:off x="3723073" y="1208699"/>
            <a:ext cx="7292829" cy="4793436"/>
            <a:chOff x="4029891" y="-182921"/>
            <a:chExt cx="7292829" cy="4793436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06CBE502-E20A-13CC-A88A-D1298556098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91063807"/>
                </p:ext>
              </p:extLst>
            </p:nvPr>
          </p:nvGraphicFramePr>
          <p:xfrm>
            <a:off x="4029891" y="-182921"/>
            <a:ext cx="7292829" cy="47934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2AD9106-48E8-C4A1-A5EF-EB4B90C306A1}"/>
                </a:ext>
              </a:extLst>
            </p:cNvPr>
            <p:cNvSpPr/>
            <p:nvPr/>
          </p:nvSpPr>
          <p:spPr>
            <a:xfrm>
              <a:off x="8720163" y="116194"/>
              <a:ext cx="1937857" cy="876219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Ridership and Level of Service</a:t>
              </a:r>
            </a:p>
          </p:txBody>
        </p:sp>
      </p:grpSp>
      <p:sp>
        <p:nvSpPr>
          <p:cNvPr id="29" name="Arrow: Bent 28">
            <a:extLst>
              <a:ext uri="{FF2B5EF4-FFF2-40B4-BE49-F238E27FC236}">
                <a16:creationId xmlns:a16="http://schemas.microsoft.com/office/drawing/2014/main" id="{64948D3D-DF8D-C99C-12E6-3F095A3B4B87}"/>
              </a:ext>
            </a:extLst>
          </p:cNvPr>
          <p:cNvSpPr/>
          <p:nvPr/>
        </p:nvSpPr>
        <p:spPr>
          <a:xfrm>
            <a:off x="7716409" y="1849226"/>
            <a:ext cx="617037" cy="876219"/>
          </a:xfrm>
          <a:prstGeom prst="bentArrow">
            <a:avLst/>
          </a:prstGeom>
          <a:solidFill>
            <a:schemeClr val="accent1"/>
          </a:solidFill>
          <a:ln>
            <a:solidFill>
              <a:srgbClr val="C6C4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2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2910-709C-2B41-9287-4856C9AEC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5107E9-F38C-C260-03A2-2188F3A4D3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ActivitySim</a:t>
            </a:r>
            <a:endParaRPr lang="en-US" dirty="0"/>
          </a:p>
          <a:p>
            <a:r>
              <a:rPr lang="en-US" dirty="0"/>
              <a:t>BEAM</a:t>
            </a:r>
          </a:p>
        </p:txBody>
      </p:sp>
    </p:spTree>
    <p:extLst>
      <p:ext uri="{BB962C8B-B14F-4D97-AF65-F5344CB8AC3E}">
        <p14:creationId xmlns:p14="http://schemas.microsoft.com/office/powerpoint/2010/main" val="1348118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903F2-AEF9-BD74-6B1C-5867074AF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544761"/>
            <a:ext cx="3331128" cy="176847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Ride-hail and pooled ride-hail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Path, person, and location attributes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048266-3804-8672-54C8-D54CA036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</p:spPr>
        <p:txBody>
          <a:bodyPr anchor="ctr">
            <a:normAutofit/>
          </a:bodyPr>
          <a:lstStyle/>
          <a:p>
            <a:r>
              <a:rPr lang="en-US" dirty="0" err="1"/>
              <a:t>ActivitySim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A65AF1-9A8B-D183-B5CA-622902AB6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83527"/>
            <a:ext cx="3932238" cy="1161234"/>
          </a:xfrm>
        </p:spPr>
        <p:txBody>
          <a:bodyPr anchor="b">
            <a:normAutofit/>
          </a:bodyPr>
          <a:lstStyle/>
          <a:p>
            <a:r>
              <a:rPr lang="en-US" dirty="0"/>
              <a:t>Ride-hailing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284BF5-20EB-92EF-70A1-768CF67006B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3884846" y="2136818"/>
            <a:ext cx="7703349" cy="1656219"/>
          </a:xfrm>
          <a:noFill/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9B9E124-AF88-274B-D920-C4716056DBA5}"/>
              </a:ext>
            </a:extLst>
          </p:cNvPr>
          <p:cNvSpPr txBox="1">
            <a:spLocks/>
          </p:cNvSpPr>
          <p:nvPr/>
        </p:nvSpPr>
        <p:spPr>
          <a:xfrm>
            <a:off x="838201" y="3170128"/>
            <a:ext cx="3932238" cy="1161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0062B8"/>
                </a:solidFill>
                <a:latin typeface="Rockwell" panose="02060603020205020403" pitchFamily="18" charset="77"/>
                <a:ea typeface="Roboto Slab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Configuration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202DB9D-E5DC-50A5-9C1B-9C4E097B1249}"/>
              </a:ext>
            </a:extLst>
          </p:cNvPr>
          <p:cNvSpPr txBox="1">
            <a:spLocks/>
          </p:cNvSpPr>
          <p:nvPr/>
        </p:nvSpPr>
        <p:spPr>
          <a:xfrm>
            <a:off x="838198" y="4327779"/>
            <a:ext cx="4546602" cy="1534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accent1"/>
                </a:solidFill>
              </a:rPr>
              <a:t>Synthetic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accent1"/>
                </a:solidFill>
              </a:rPr>
              <a:t>Socioeconomic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accent1"/>
                </a:solidFill>
              </a:rPr>
              <a:t>Skims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Calibration /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8A869B7-D75A-54B4-24F4-5E3C4115DA4C}"/>
              </a:ext>
            </a:extLst>
          </p:cNvPr>
          <p:cNvSpPr txBox="1">
            <a:spLocks/>
          </p:cNvSpPr>
          <p:nvPr/>
        </p:nvSpPr>
        <p:spPr>
          <a:xfrm>
            <a:off x="838201" y="1365754"/>
            <a:ext cx="9864405" cy="557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Open-source activity-based model that represents the choices of people throughout the day.</a:t>
            </a:r>
          </a:p>
        </p:txBody>
      </p:sp>
    </p:spTree>
    <p:extLst>
      <p:ext uri="{BB962C8B-B14F-4D97-AF65-F5344CB8AC3E}">
        <p14:creationId xmlns:p14="http://schemas.microsoft.com/office/powerpoint/2010/main" val="379679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A65AF1-9A8B-D183-B5CA-622902AB6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Ride-hailing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147A-D440-C684-D474-6FE5E5107D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Ride-hail and pooled ride-hail</a:t>
            </a:r>
          </a:p>
          <a:p>
            <a:r>
              <a:rPr lang="en-US" dirty="0"/>
              <a:t>Greedy asynchronous ride-hailing matching algorithm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Vehicle fleet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Vehicle tracking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Ride-hail requests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Passenger capacity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Variable wait time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903F2-AEF9-BD74-6B1C-5867074AF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EE0C45-4E20-6784-CEAB-891CC968DC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Daily activity plans from </a:t>
            </a:r>
            <a:r>
              <a:rPr lang="en-US" dirty="0" err="1">
                <a:solidFill>
                  <a:schemeClr val="accent1"/>
                </a:solidFill>
              </a:rPr>
              <a:t>ActivitySim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Transportation Network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GTFS data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048266-3804-8672-54C8-D54CA036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86B804F-BE78-9BAC-A597-8A818B3C0EAA}"/>
              </a:ext>
            </a:extLst>
          </p:cNvPr>
          <p:cNvSpPr txBox="1">
            <a:spLocks/>
          </p:cNvSpPr>
          <p:nvPr/>
        </p:nvSpPr>
        <p:spPr>
          <a:xfrm>
            <a:off x="838201" y="1365754"/>
            <a:ext cx="9864405" cy="557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Multi-agent simulation that simulates individual agents with within-day and across-day replanning.</a:t>
            </a:r>
          </a:p>
        </p:txBody>
      </p:sp>
    </p:spTree>
    <p:extLst>
      <p:ext uri="{BB962C8B-B14F-4D97-AF65-F5344CB8AC3E}">
        <p14:creationId xmlns:p14="http://schemas.microsoft.com/office/powerpoint/2010/main" val="327820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8D2D-F0F3-4B06-AEED-1AD9F5D2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884628" cy="5019261"/>
          </a:xfrm>
        </p:spPr>
        <p:txBody>
          <a:bodyPr>
            <a:normAutofit/>
          </a:bodyPr>
          <a:lstStyle/>
          <a:p>
            <a:r>
              <a:rPr lang="en-US" sz="2800" dirty="0"/>
              <a:t>BEAM </a:t>
            </a:r>
            <a:br>
              <a:rPr lang="en-US" sz="2800" dirty="0"/>
            </a:br>
            <a:r>
              <a:rPr lang="en-US" sz="2800" dirty="0"/>
              <a:t>Mode Choice Utility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54802-326B-B90A-4887-2511E3D42777}"/>
                  </a:ext>
                </a:extLst>
              </p:cNvPr>
              <p:cNvSpPr txBox="1"/>
              <p:nvPr/>
            </p:nvSpPr>
            <p:spPr>
              <a:xfrm>
                <a:off x="4164236" y="1021982"/>
                <a:ext cx="7790197" cy="3127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𝑜𝑠𝑡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𝑥𝑓𝑒𝑟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54802-326B-B90A-4887-2511E3D42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236" y="1021982"/>
                <a:ext cx="7790197" cy="312778"/>
              </a:xfrm>
              <a:prstGeom prst="rect">
                <a:avLst/>
              </a:prstGeom>
              <a:blipFill>
                <a:blip r:embed="rId3"/>
                <a:stretch>
                  <a:fillRect l="-1017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11A92-BEBD-E960-ACB9-8D992AF1B5BA}"/>
              </a:ext>
            </a:extLst>
          </p:cNvPr>
          <p:cNvCxnSpPr/>
          <p:nvPr/>
        </p:nvCxnSpPr>
        <p:spPr>
          <a:xfrm>
            <a:off x="3952987" y="1577130"/>
            <a:ext cx="79646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D35003F-68E1-BD46-F558-4EC11CB37191}"/>
              </a:ext>
            </a:extLst>
          </p:cNvPr>
          <p:cNvSpPr txBox="1">
            <a:spLocks/>
          </p:cNvSpPr>
          <p:nvPr/>
        </p:nvSpPr>
        <p:spPr>
          <a:xfrm>
            <a:off x="3723347" y="474112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Rockwell" panose="02060603020205020403" pitchFamily="18" charset="0"/>
              </a:rPr>
              <a:t>Original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51AA9F7-52A2-73CD-EEA0-B9800AD5FC94}"/>
              </a:ext>
            </a:extLst>
          </p:cNvPr>
          <p:cNvSpPr txBox="1">
            <a:spLocks/>
          </p:cNvSpPr>
          <p:nvPr/>
        </p:nvSpPr>
        <p:spPr>
          <a:xfrm>
            <a:off x="3723346" y="1763650"/>
            <a:ext cx="4284312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Rockwell" panose="02060603020205020403" pitchFamily="18" charset="0"/>
              </a:rPr>
              <a:t>Improved (from </a:t>
            </a:r>
            <a:r>
              <a:rPr lang="en-US" sz="2000" b="1" dirty="0" err="1">
                <a:solidFill>
                  <a:schemeClr val="accent1"/>
                </a:solidFill>
                <a:latin typeface="Rockwell" panose="02060603020205020403" pitchFamily="18" charset="0"/>
              </a:rPr>
              <a:t>ActivitySim</a:t>
            </a:r>
            <a:r>
              <a:rPr lang="en-US" sz="2000" b="1" dirty="0">
                <a:solidFill>
                  <a:schemeClr val="accent1"/>
                </a:solidFill>
                <a:latin typeface="Rockwell" panose="02060603020205020403" pitchFamily="18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48CBCA-C542-BED1-FD77-FF06DF9B2504}"/>
                  </a:ext>
                </a:extLst>
              </p:cNvPr>
              <p:cNvSpPr txBox="1"/>
              <p:nvPr/>
            </p:nvSpPr>
            <p:spPr>
              <a:xfrm>
                <a:off x="4164235" y="2404779"/>
                <a:ext cx="7790197" cy="3127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𝑃𝑒𝑟𝑠𝑜𝑛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𝑜𝑠𝑡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hh𝑠𝑖𝑧𝑒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48CBCA-C542-BED1-FD77-FF06DF9B2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235" y="2404779"/>
                <a:ext cx="7790197" cy="312778"/>
              </a:xfrm>
              <a:prstGeom prst="rect">
                <a:avLst/>
              </a:prstGeom>
              <a:blipFill>
                <a:blip r:embed="rId4"/>
                <a:stretch>
                  <a:fillRect l="-101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98605A-ED78-F8B1-8F30-758816FE5482}"/>
                  </a:ext>
                </a:extLst>
              </p:cNvPr>
              <p:cNvSpPr txBox="1"/>
              <p:nvPr/>
            </p:nvSpPr>
            <p:spPr>
              <a:xfrm>
                <a:off x="4153802" y="2907684"/>
                <a:ext cx="7790197" cy="6213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𝑎𝑡h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𝑥𝑓𝑒𝑟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98605A-ED78-F8B1-8F30-758816FE5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02" y="2907684"/>
                <a:ext cx="7790197" cy="621389"/>
              </a:xfrm>
              <a:prstGeom prst="rect">
                <a:avLst/>
              </a:prstGeom>
              <a:blipFill>
                <a:blip r:embed="rId5"/>
                <a:stretch>
                  <a:fillRect l="-1017" t="-8824" b="-12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8419B8-4556-7831-F38D-7BDD2E3268EB}"/>
                  </a:ext>
                </a:extLst>
              </p:cNvPr>
              <p:cNvSpPr txBox="1"/>
              <p:nvPr/>
            </p:nvSpPr>
            <p:spPr>
              <a:xfrm>
                <a:off x="4153801" y="3681473"/>
                <a:ext cx="7790197" cy="322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𝐿𝑜𝑐𝑎𝑡𝑖𝑜𝑛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𝑍𝐷𝐼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𝑍𝐷𝐼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𝑍𝑇𝐼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𝐶𝐵𝐷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8419B8-4556-7831-F38D-7BDD2E326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01" y="3681473"/>
                <a:ext cx="7790197" cy="322589"/>
              </a:xfrm>
              <a:prstGeom prst="rect">
                <a:avLst/>
              </a:prstGeom>
              <a:blipFill>
                <a:blip r:embed="rId6"/>
                <a:stretch>
                  <a:fillRect l="-1017" t="-16981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DD45C3-3E62-1411-A525-484F470BA02D}"/>
                  </a:ext>
                </a:extLst>
              </p:cNvPr>
              <p:cNvSpPr txBox="1"/>
              <p:nvPr/>
            </p:nvSpPr>
            <p:spPr>
              <a:xfrm>
                <a:off x="4164234" y="4160763"/>
                <a:ext cx="7790197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𝑃𝑒𝑟𝑠𝑜𝑛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𝐿𝑜𝑐𝑎𝑡𝑖𝑜𝑛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DD45C3-3E62-1411-A525-484F470BA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234" y="4160763"/>
                <a:ext cx="7790197" cy="299249"/>
              </a:xfrm>
              <a:prstGeom prst="rect">
                <a:avLst/>
              </a:prstGeom>
              <a:blipFill>
                <a:blip r:embed="rId7"/>
                <a:stretch>
                  <a:fillRect l="-1017" t="-4082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76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5BD1-9C7C-7C5D-7933-C0F8D12D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880433" cy="5019261"/>
          </a:xfrm>
        </p:spPr>
        <p:txBody>
          <a:bodyPr/>
          <a:lstStyle/>
          <a:p>
            <a:r>
              <a:rPr lang="en-US" sz="2800" dirty="0"/>
              <a:t>Path Utility Coefficient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39AC-3422-3B71-DE5E-9093B08B11DD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D6CD7-DE60-6F5E-77A2-20CA3ADA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429" y="728178"/>
            <a:ext cx="7965715" cy="540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3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E0772B-EE5D-7C4B-9900-49714549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Choice Combination Scenarios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CD84F2-2707-0D73-361C-22506CBF88A1}"/>
              </a:ext>
            </a:extLst>
          </p:cNvPr>
          <p:cNvGrpSpPr/>
          <p:nvPr/>
        </p:nvGrpSpPr>
        <p:grpSpPr>
          <a:xfrm>
            <a:off x="3353170" y="1907251"/>
            <a:ext cx="6781800" cy="2809875"/>
            <a:chOff x="2705100" y="2024062"/>
            <a:chExt cx="6781800" cy="28098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2A34260-245C-0962-EB5F-B539F2AAD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5100" y="2024062"/>
              <a:ext cx="6781800" cy="280987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BC05F5-0F9C-3F36-1116-502BA989A1F0}"/>
                </a:ext>
              </a:extLst>
            </p:cNvPr>
            <p:cNvSpPr/>
            <p:nvPr/>
          </p:nvSpPr>
          <p:spPr>
            <a:xfrm>
              <a:off x="4538444" y="3112316"/>
              <a:ext cx="1557556" cy="377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ACC8200-1069-8ED2-F341-033A8EDDBACC}"/>
              </a:ext>
            </a:extLst>
          </p:cNvPr>
          <p:cNvSpPr txBox="1"/>
          <p:nvPr/>
        </p:nvSpPr>
        <p:spPr>
          <a:xfrm>
            <a:off x="4623705" y="5099683"/>
            <a:ext cx="20449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Beam –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 plans without ride-hail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A3882-08BC-7214-F985-BE0CBD8A139F}"/>
              </a:ext>
            </a:extLst>
          </p:cNvPr>
          <p:cNvSpPr txBox="1"/>
          <p:nvPr/>
        </p:nvSpPr>
        <p:spPr>
          <a:xfrm>
            <a:off x="7174173" y="5081788"/>
            <a:ext cx="20449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AsimBeam</a:t>
            </a:r>
            <a:r>
              <a:rPr lang="en-US" sz="14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</a:t>
            </a:r>
            <a:endParaRPr lang="en-US" sz="1400" b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 plans with 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ride-hail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CE03C4-C0BC-318E-38E1-E5A0ABBD848A}"/>
              </a:ext>
            </a:extLst>
          </p:cNvPr>
          <p:cNvCxnSpPr>
            <a:cxnSpLocks/>
          </p:cNvCxnSpPr>
          <p:nvPr/>
        </p:nvCxnSpPr>
        <p:spPr>
          <a:xfrm>
            <a:off x="5646183" y="4698326"/>
            <a:ext cx="1" cy="4048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629E6-2525-43B7-A797-674E4AC8717E}"/>
              </a:ext>
            </a:extLst>
          </p:cNvPr>
          <p:cNvCxnSpPr/>
          <p:nvPr/>
        </p:nvCxnSpPr>
        <p:spPr>
          <a:xfrm>
            <a:off x="8196650" y="4678392"/>
            <a:ext cx="1" cy="4048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2EF49B-16CD-B5C6-5143-F09A5548F550}"/>
              </a:ext>
            </a:extLst>
          </p:cNvPr>
          <p:cNvSpPr txBox="1"/>
          <p:nvPr/>
        </p:nvSpPr>
        <p:spPr>
          <a:xfrm>
            <a:off x="460041" y="4175106"/>
            <a:ext cx="3149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 –</a:t>
            </a:r>
            <a:r>
              <a:rPr lang="en-US" sz="14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 modes may switch to</a:t>
            </a:r>
          </a:p>
          <a:p>
            <a:r>
              <a:rPr lang="en-US" sz="14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ride-hail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AC357A-2CEF-482C-E4A6-FF4A34E74924}"/>
              </a:ext>
            </a:extLst>
          </p:cNvPr>
          <p:cNvSpPr txBox="1"/>
          <p:nvPr/>
        </p:nvSpPr>
        <p:spPr>
          <a:xfrm>
            <a:off x="-104490" y="3451987"/>
            <a:ext cx="345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RideHail</a:t>
            </a:r>
            <a:r>
              <a:rPr lang="en-US" sz="14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</a:t>
            </a:r>
            <a:r>
              <a:rPr lang="en-US" sz="14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Only walk and transit modes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    may switch to ride-hail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C5B3F-D0F6-916C-9426-CF545F19DA9A}"/>
              </a:ext>
            </a:extLst>
          </p:cNvPr>
          <p:cNvSpPr txBox="1"/>
          <p:nvPr/>
        </p:nvSpPr>
        <p:spPr>
          <a:xfrm>
            <a:off x="109098" y="3041592"/>
            <a:ext cx="3202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None –</a:t>
            </a:r>
            <a:r>
              <a:rPr lang="en-US" sz="14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Modal innovation turned off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50C53F-EE47-21C2-20D6-C3CC783A0587}"/>
              </a:ext>
            </a:extLst>
          </p:cNvPr>
          <p:cNvCxnSpPr>
            <a:cxnSpLocks/>
          </p:cNvCxnSpPr>
          <p:nvPr/>
        </p:nvCxnSpPr>
        <p:spPr>
          <a:xfrm flipH="1">
            <a:off x="3311894" y="4358738"/>
            <a:ext cx="4640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06EEB4-1BD3-4FA4-C547-919F901C7E01}"/>
              </a:ext>
            </a:extLst>
          </p:cNvPr>
          <p:cNvCxnSpPr>
            <a:cxnSpLocks/>
          </p:cNvCxnSpPr>
          <p:nvPr/>
        </p:nvCxnSpPr>
        <p:spPr>
          <a:xfrm flipH="1">
            <a:off x="3662363" y="3713597"/>
            <a:ext cx="1136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A9A563-68E0-9547-818B-BE29A310C612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3353169" y="3713597"/>
            <a:ext cx="1136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CA6244-37CE-1C94-8214-EA1A82E15BF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311894" y="3195481"/>
            <a:ext cx="4640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68A822-EDC0-B94A-AE26-220FA612D5EE}"/>
              </a:ext>
            </a:extLst>
          </p:cNvPr>
          <p:cNvCxnSpPr>
            <a:cxnSpLocks/>
          </p:cNvCxnSpPr>
          <p:nvPr/>
        </p:nvCxnSpPr>
        <p:spPr>
          <a:xfrm flipH="1">
            <a:off x="9979394" y="3606961"/>
            <a:ext cx="360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15ABB8-238E-4723-C38C-67BA5871426B}"/>
              </a:ext>
            </a:extLst>
          </p:cNvPr>
          <p:cNvCxnSpPr>
            <a:cxnSpLocks/>
          </p:cNvCxnSpPr>
          <p:nvPr/>
        </p:nvCxnSpPr>
        <p:spPr>
          <a:xfrm flipH="1">
            <a:off x="9987384" y="4454657"/>
            <a:ext cx="360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202C17-3F4E-7FD5-1BCB-5E5250562E85}"/>
              </a:ext>
            </a:extLst>
          </p:cNvPr>
          <p:cNvSpPr txBox="1"/>
          <p:nvPr/>
        </p:nvSpPr>
        <p:spPr>
          <a:xfrm>
            <a:off x="10402189" y="3436442"/>
            <a:ext cx="19354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Path –</a:t>
            </a:r>
            <a:r>
              <a:rPr lang="en-US" sz="14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Only path utility parameters used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D10F6-BDA0-C308-0FCE-865F573D0E61}"/>
              </a:ext>
            </a:extLst>
          </p:cNvPr>
          <p:cNvSpPr txBox="1"/>
          <p:nvPr/>
        </p:nvSpPr>
        <p:spPr>
          <a:xfrm>
            <a:off x="10348330" y="4314692"/>
            <a:ext cx="19354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PPL –</a:t>
            </a:r>
            <a:r>
              <a:rPr lang="en-US" sz="14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 path, person, and location utility parameters used</a:t>
            </a:r>
          </a:p>
        </p:txBody>
      </p:sp>
    </p:spTree>
    <p:extLst>
      <p:ext uri="{BB962C8B-B14F-4D97-AF65-F5344CB8AC3E}">
        <p14:creationId xmlns:p14="http://schemas.microsoft.com/office/powerpoint/2010/main" val="883832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2910-709C-2B41-9287-4856C9AEC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5107E9-F38C-C260-03A2-2188F3A4D3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67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1CC5E-B229-8646-8965-54F84CE5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Ride-hail Trip Ridership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87A580-7A95-C648-A91C-96E7AD24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Ride-hail Ridership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CE604-AB2D-DAB1-B428-6EFBEDB7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370" y="2332140"/>
            <a:ext cx="7233634" cy="279353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D2569-DAD1-2D12-3A56-99B74E19A546}"/>
              </a:ext>
            </a:extLst>
          </p:cNvPr>
          <p:cNvSpPr txBox="1">
            <a:spLocks/>
          </p:cNvSpPr>
          <p:nvPr/>
        </p:nvSpPr>
        <p:spPr>
          <a:xfrm>
            <a:off x="104875" y="2330769"/>
            <a:ext cx="3358995" cy="321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 Ridership affected significantly by BEAM mode choice structure</a:t>
            </a: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marL="342900" indent="-342900" algn="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46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1CC5E-B229-8646-8965-54F84CE5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Ride-hail Trip Ridership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87A580-7A95-C648-A91C-96E7AD24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Ride-hail Ridership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CE604-AB2D-DAB1-B428-6EFBEDB7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70" y="2332140"/>
            <a:ext cx="7233634" cy="279353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D2569-DAD1-2D12-3A56-99B74E19A546}"/>
              </a:ext>
            </a:extLst>
          </p:cNvPr>
          <p:cNvSpPr txBox="1">
            <a:spLocks/>
          </p:cNvSpPr>
          <p:nvPr/>
        </p:nvSpPr>
        <p:spPr>
          <a:xfrm>
            <a:off x="104875" y="2330769"/>
            <a:ext cx="3358995" cy="321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buAutoNum type="arabicPeriod" startAt="2"/>
            </a:pPr>
            <a:r>
              <a:rPr lang="en-US" dirty="0">
                <a:solidFill>
                  <a:schemeClr val="tx1"/>
                </a:solidFill>
              </a:rPr>
              <a:t>Ridership is not significantly affected by ride hail in the initial plans</a:t>
            </a:r>
          </a:p>
          <a:p>
            <a:pPr marL="342900" indent="-342900" algn="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6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2910-709C-2B41-9287-4856C9AEC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5107E9-F38C-C260-03A2-2188F3A4D3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44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1CC5E-B229-8646-8965-54F84CE53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Ride-hail Trip Ridership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87A580-7A95-C648-A91C-96E7AD24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Ride-hail Ridership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1CE604-AB2D-DAB1-B428-6EFBEDB7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70" y="2332140"/>
            <a:ext cx="7233634" cy="279353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D2569-DAD1-2D12-3A56-99B74E19A546}"/>
              </a:ext>
            </a:extLst>
          </p:cNvPr>
          <p:cNvSpPr txBox="1">
            <a:spLocks/>
          </p:cNvSpPr>
          <p:nvPr/>
        </p:nvSpPr>
        <p:spPr>
          <a:xfrm>
            <a:off x="104875" y="2330769"/>
            <a:ext cx="3358995" cy="321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3.   Using path, person, and location  variables estimate more ridership than path</a:t>
            </a:r>
          </a:p>
          <a:p>
            <a:pPr marL="342900" indent="-342900" algn="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334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E0772B-EE5D-7C4B-9900-49714549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Ride-hail Wait Times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460191F-1090-321C-A337-A8A61B5D196D}"/>
              </a:ext>
            </a:extLst>
          </p:cNvPr>
          <p:cNvSpPr txBox="1">
            <a:spLocks/>
          </p:cNvSpPr>
          <p:nvPr/>
        </p:nvSpPr>
        <p:spPr>
          <a:xfrm>
            <a:off x="188709" y="1536902"/>
            <a:ext cx="3888341" cy="1108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0062B8"/>
                </a:solidFill>
                <a:latin typeface="Rockwell" panose="02060603020205020403" pitchFamily="18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Wait Time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102EB56-F58A-5B24-1FF1-7AAC946EFF73}"/>
              </a:ext>
            </a:extLst>
          </p:cNvPr>
          <p:cNvSpPr txBox="1">
            <a:spLocks/>
          </p:cNvSpPr>
          <p:nvPr/>
        </p:nvSpPr>
        <p:spPr>
          <a:xfrm>
            <a:off x="453381" y="2483169"/>
            <a:ext cx="3358995" cy="321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Dependent on BEAM mode choice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None – Bottom Heavy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All – Even Spread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/>
                </a:solidFill>
              </a:rPr>
              <a:t>RideHail</a:t>
            </a:r>
            <a:r>
              <a:rPr lang="en-US" dirty="0">
                <a:solidFill>
                  <a:schemeClr val="accent1"/>
                </a:solidFill>
              </a:rPr>
              <a:t> – Top Heavy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 significantly affected by input plans or utility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 wait times &lt; 25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Function of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A9F90-668F-0AE1-ABA2-A7379E82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048" y="1035663"/>
            <a:ext cx="7819151" cy="54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55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87A580-7A95-C648-A91C-96E7AD24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Ride-hail Utilization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8E80B38-C1BB-4F16-AC80-EBCC714C0C1A}"/>
              </a:ext>
            </a:extLst>
          </p:cNvPr>
          <p:cNvSpPr txBox="1">
            <a:spLocks/>
          </p:cNvSpPr>
          <p:nvPr/>
        </p:nvSpPr>
        <p:spPr>
          <a:xfrm>
            <a:off x="838200" y="1558808"/>
            <a:ext cx="4203583" cy="1108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0062B8"/>
                </a:solidFill>
                <a:latin typeface="Rockwell" panose="02060603020205020403" pitchFamily="18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 Percent Ride-hail Time Utilization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1C341D2-96BD-4140-AC63-4126F93320C6}"/>
              </a:ext>
            </a:extLst>
          </p:cNvPr>
          <p:cNvSpPr txBox="1">
            <a:spLocks/>
          </p:cNvSpPr>
          <p:nvPr/>
        </p:nvSpPr>
        <p:spPr>
          <a:xfrm>
            <a:off x="1102872" y="2505075"/>
            <a:ext cx="3358995" cy="321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Utilization affects both ridership and wait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952 driver shifts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122891-211D-4AA6-EF22-FBE7DF7836AE}"/>
              </a:ext>
            </a:extLst>
          </p:cNvPr>
          <p:cNvSpPr txBox="1"/>
          <p:nvPr/>
        </p:nvSpPr>
        <p:spPr>
          <a:xfrm>
            <a:off x="6383950" y="4946630"/>
            <a:ext cx="483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Percent of total ride hail time available by total ride hail travel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40150-7053-DAAC-169A-E371F6A8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76" y="2361940"/>
            <a:ext cx="4568158" cy="26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6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3CD1C-22CA-0E46-ABD9-97C52750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Ride-hail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439F723-59BE-ED95-0C61-6EE44158FC04}"/>
              </a:ext>
            </a:extLst>
          </p:cNvPr>
          <p:cNvSpPr txBox="1">
            <a:spLocks/>
          </p:cNvSpPr>
          <p:nvPr/>
        </p:nvSpPr>
        <p:spPr>
          <a:xfrm>
            <a:off x="353427" y="2120514"/>
            <a:ext cx="2966616" cy="321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do so many car and walk users switch to ride-hail?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3EA51-A0D9-E84B-5A91-61C1C7E4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914" y="677883"/>
            <a:ext cx="7192160" cy="510213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A0962CD-9D52-BB13-042A-C79FB8EE7F49}"/>
              </a:ext>
            </a:extLst>
          </p:cNvPr>
          <p:cNvGrpSpPr/>
          <p:nvPr/>
        </p:nvGrpSpPr>
        <p:grpSpPr>
          <a:xfrm>
            <a:off x="4276271" y="1328255"/>
            <a:ext cx="637563" cy="2417428"/>
            <a:chOff x="4035105" y="1551963"/>
            <a:chExt cx="637563" cy="241742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9DBD972-4924-3BC8-A6E8-A700AA2CDF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5105" y="1551963"/>
              <a:ext cx="0" cy="2417428"/>
            </a:xfrm>
            <a:prstGeom prst="line">
              <a:avLst/>
            </a:prstGeom>
            <a:ln w="28575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7AA9190-110A-8251-A6CD-8B0FF728587D}"/>
                </a:ext>
              </a:extLst>
            </p:cNvPr>
            <p:cNvCxnSpPr/>
            <p:nvPr/>
          </p:nvCxnSpPr>
          <p:spPr>
            <a:xfrm>
              <a:off x="4035105" y="1551963"/>
              <a:ext cx="6375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5CE8A7-9DD6-FF25-FC13-FEB46CA58DA9}"/>
                </a:ext>
              </a:extLst>
            </p:cNvPr>
            <p:cNvCxnSpPr/>
            <p:nvPr/>
          </p:nvCxnSpPr>
          <p:spPr>
            <a:xfrm>
              <a:off x="4035105" y="3969391"/>
              <a:ext cx="63756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501FFF2-7E5C-7F40-6DB9-1CE9B1DA9A8C}"/>
              </a:ext>
            </a:extLst>
          </p:cNvPr>
          <p:cNvSpPr txBox="1"/>
          <p:nvPr/>
        </p:nvSpPr>
        <p:spPr>
          <a:xfrm rot="16200000">
            <a:off x="3363903" y="2588498"/>
            <a:ext cx="15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~75% Car Modes</a:t>
            </a:r>
          </a:p>
        </p:txBody>
      </p:sp>
    </p:spTree>
    <p:extLst>
      <p:ext uri="{BB962C8B-B14F-4D97-AF65-F5344CB8AC3E}">
        <p14:creationId xmlns:p14="http://schemas.microsoft.com/office/powerpoint/2010/main" val="688894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3CD1C-22CA-0E46-ABD9-97C52750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Ride-hail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439F723-59BE-ED95-0C61-6EE44158FC04}"/>
              </a:ext>
            </a:extLst>
          </p:cNvPr>
          <p:cNvSpPr txBox="1">
            <a:spLocks/>
          </p:cNvSpPr>
          <p:nvPr/>
        </p:nvSpPr>
        <p:spPr>
          <a:xfrm>
            <a:off x="353427" y="2120514"/>
            <a:ext cx="2966616" cy="321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Ride-hail is an attractive alternative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17C15-63C7-4D13-B101-E9F6FA4C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863" y="117761"/>
            <a:ext cx="7560972" cy="3724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4828BC-0578-0BD9-3D4C-D61EE1A34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1"/>
          <a:stretch/>
        </p:blipFill>
        <p:spPr>
          <a:xfrm>
            <a:off x="4066994" y="3056730"/>
            <a:ext cx="7498841" cy="3724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D4162-298C-C59D-70EB-F48FFA19B107}"/>
              </a:ext>
            </a:extLst>
          </p:cNvPr>
          <p:cNvSpPr txBox="1"/>
          <p:nvPr/>
        </p:nvSpPr>
        <p:spPr>
          <a:xfrm>
            <a:off x="9920529" y="6385873"/>
            <a:ext cx="22714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accent1"/>
                </a:solidFill>
              </a:rPr>
              <a:t>AsimBeamAll:PPL</a:t>
            </a:r>
            <a:r>
              <a:rPr lang="en-US" sz="1400" i="1" dirty="0">
                <a:solidFill>
                  <a:schemeClr val="accent1"/>
                </a:solidFill>
              </a:rPr>
              <a:t> scenario</a:t>
            </a:r>
          </a:p>
        </p:txBody>
      </p:sp>
    </p:spTree>
    <p:extLst>
      <p:ext uri="{BB962C8B-B14F-4D97-AF65-F5344CB8AC3E}">
        <p14:creationId xmlns:p14="http://schemas.microsoft.com/office/powerpoint/2010/main" val="3513295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3CD1C-22CA-0E46-ABD9-97C52750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Walk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919F2-9F03-685D-2BA7-B32BFBEE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80" y="924337"/>
            <a:ext cx="6734569" cy="4769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E44C6-5F6D-02A5-35FD-55BE3A933748}"/>
              </a:ext>
            </a:extLst>
          </p:cNvPr>
          <p:cNvSpPr txBox="1"/>
          <p:nvPr/>
        </p:nvSpPr>
        <p:spPr>
          <a:xfrm>
            <a:off x="9793529" y="5047734"/>
            <a:ext cx="22714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accent1"/>
                </a:solidFill>
              </a:rPr>
              <a:t>AsimBeamAll:PPL</a:t>
            </a:r>
            <a:r>
              <a:rPr lang="en-US" sz="1400" i="1" dirty="0">
                <a:solidFill>
                  <a:schemeClr val="accent1"/>
                </a:solidFill>
              </a:rPr>
              <a:t> scenario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38C85D2-BD83-2A35-C1F4-3101878F2346}"/>
              </a:ext>
            </a:extLst>
          </p:cNvPr>
          <p:cNvSpPr txBox="1">
            <a:spLocks/>
          </p:cNvSpPr>
          <p:nvPr/>
        </p:nvSpPr>
        <p:spPr>
          <a:xfrm>
            <a:off x="353427" y="2120514"/>
            <a:ext cx="2966616" cy="321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Agents lose their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Vehicle assignment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Unable to build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ctr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39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2910-709C-2B41-9287-4856C9AEC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 + Conclusion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5107E9-F38C-C260-03A2-2188F3A4D3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559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B7E7C8-F811-4C64-CECC-16B753AC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 choice structure affects ridership and level of service forecasts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Utility function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Programming of choice structure</a:t>
            </a:r>
          </a:p>
          <a:p>
            <a:r>
              <a:rPr lang="en-US" dirty="0"/>
              <a:t>Increased complexity may cause irrational results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Vehicular assignment model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Overstated demand</a:t>
            </a:r>
          </a:p>
          <a:p>
            <a:r>
              <a:rPr lang="en-US" dirty="0"/>
              <a:t>Other limitations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Calibration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Network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Iterations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Driver Fleet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DEF05D-9F97-EC5D-5989-6625E9E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978024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B7E7C8-F811-4C64-CECC-16B753AC3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11965"/>
            <a:ext cx="5257800" cy="4864998"/>
          </a:xfrm>
        </p:spPr>
        <p:txBody>
          <a:bodyPr/>
          <a:lstStyle/>
          <a:p>
            <a:r>
              <a:rPr lang="en-US" dirty="0"/>
              <a:t>Feedback loop may improve ridership and level of service forecasts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Iterative process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Consistent mode choice structure</a:t>
            </a:r>
          </a:p>
          <a:p>
            <a:r>
              <a:rPr lang="en-US" dirty="0"/>
              <a:t>We should use the best approaches available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Sustainability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DEF05D-9F97-EC5D-5989-6625E9E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BA8C6F-CD2E-3D11-DAF2-80247B973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857814"/>
              </p:ext>
            </p:extLst>
          </p:nvPr>
        </p:nvGraphicFramePr>
        <p:xfrm>
          <a:off x="5236847" y="1753299"/>
          <a:ext cx="6759410" cy="3834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6614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F7B9-46E4-1844-894C-B32C373C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i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261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A6E666A8-284B-E873-3635-C7464CD6D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53299"/>
            <a:ext cx="5181600" cy="4423664"/>
          </a:xfrm>
        </p:spPr>
        <p:txBody>
          <a:bodyPr/>
          <a:lstStyle/>
          <a:p>
            <a:r>
              <a:rPr lang="en-US" dirty="0"/>
              <a:t>Technology-enabled shared public transit</a:t>
            </a:r>
          </a:p>
          <a:p>
            <a:r>
              <a:rPr lang="en-US" dirty="0"/>
              <a:t>Sustainable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Congestion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Cost effective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Carbon footprint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First-last mile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6" descr="Spare Blog | What is ride hailing?">
            <a:extLst>
              <a:ext uri="{FF2B5EF4-FFF2-40B4-BE49-F238E27FC236}">
                <a16:creationId xmlns:a16="http://schemas.microsoft.com/office/drawing/2014/main" id="{A7173031-D5AF-C541-0036-AE00A5D8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2" y="1753299"/>
            <a:ext cx="5181600" cy="272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0E434C-78D1-4107-5901-B13E82B1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</p:spPr>
        <p:txBody>
          <a:bodyPr anchor="ctr">
            <a:normAutofit/>
          </a:bodyPr>
          <a:lstStyle/>
          <a:p>
            <a:r>
              <a:rPr lang="en-US" dirty="0"/>
              <a:t>Ride-hailing &amp; On-demand Transit</a:t>
            </a:r>
          </a:p>
        </p:txBody>
      </p:sp>
    </p:spTree>
    <p:extLst>
      <p:ext uri="{BB962C8B-B14F-4D97-AF65-F5344CB8AC3E}">
        <p14:creationId xmlns:p14="http://schemas.microsoft.com/office/powerpoint/2010/main" val="332891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2910-709C-2B41-9287-4856C9AEC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5107E9-F38C-C260-03A2-2188F3A4D3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91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5BD1-9C7C-7C5D-7933-C0F8D12D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939156" cy="5019261"/>
          </a:xfrm>
        </p:spPr>
        <p:txBody>
          <a:bodyPr>
            <a:normAutofit/>
          </a:bodyPr>
          <a:lstStyle/>
          <a:p>
            <a:r>
              <a:rPr lang="en-US" sz="2800" dirty="0"/>
              <a:t>Mode Choice Utility Constant Calibration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1E706-553E-1E54-5785-45785403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98297" y="841763"/>
            <a:ext cx="6513512" cy="5174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9B2E7-7D87-6B7C-D03E-D5E91AE0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400" y="5251462"/>
            <a:ext cx="2445435" cy="84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8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1A62-946D-794D-FB76-8ABE171B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feel disconnected over here.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49D49-F672-55F3-8E28-8C92D7F3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Victoria Petro-</a:t>
            </a:r>
            <a:r>
              <a:rPr lang="en-US" i="1" dirty="0" err="1"/>
              <a:t>Eschler</a:t>
            </a:r>
            <a:r>
              <a:rPr lang="en-US" i="1" dirty="0"/>
              <a:t> </a:t>
            </a:r>
          </a:p>
          <a:p>
            <a:r>
              <a:rPr lang="en-US" i="1" dirty="0"/>
              <a:t>as qt. in </a:t>
            </a:r>
            <a:r>
              <a:rPr lang="en-US" i="1" dirty="0" err="1"/>
              <a:t>DeseretNews</a:t>
            </a:r>
            <a:r>
              <a:rPr lang="en-US" i="1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449995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52AF7B-9E13-4806-B4DA-0E0DA1C14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151" y="566264"/>
            <a:ext cx="3597989" cy="1108848"/>
          </a:xfrm>
        </p:spPr>
        <p:txBody>
          <a:bodyPr/>
          <a:lstStyle/>
          <a:p>
            <a:r>
              <a:rPr lang="en-US" dirty="0"/>
              <a:t>None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39C8D-9C9E-D878-7838-7DD631733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5348" y="1668806"/>
            <a:ext cx="4126494" cy="3684588"/>
          </a:xfrm>
        </p:spPr>
        <p:txBody>
          <a:bodyPr/>
          <a:lstStyle/>
          <a:p>
            <a:r>
              <a:rPr lang="en-US" dirty="0"/>
              <a:t>Loss of initial ride-hailing trips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1A98912-D294-DE9B-8CF8-94466AB6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Choice Model Effects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91D53B9-5EAE-026E-A0DC-8E9A6178B2AC}"/>
              </a:ext>
            </a:extLst>
          </p:cNvPr>
          <p:cNvSpPr txBox="1">
            <a:spLocks/>
          </p:cNvSpPr>
          <p:nvPr/>
        </p:nvSpPr>
        <p:spPr>
          <a:xfrm>
            <a:off x="804149" y="1499675"/>
            <a:ext cx="3597989" cy="1108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0062B8"/>
                </a:solidFill>
                <a:latin typeface="Rockwell" panose="02060603020205020403" pitchFamily="18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 Model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02BB73-147C-4E57-B364-20FF0C0854E1}"/>
              </a:ext>
            </a:extLst>
          </p:cNvPr>
          <p:cNvSpPr txBox="1">
            <a:spLocks/>
          </p:cNvSpPr>
          <p:nvPr/>
        </p:nvSpPr>
        <p:spPr>
          <a:xfrm>
            <a:off x="838200" y="3727549"/>
            <a:ext cx="3597989" cy="1108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0062B8"/>
                </a:solidFill>
                <a:latin typeface="Rockwell" panose="02060603020205020403" pitchFamily="18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RideHail</a:t>
            </a:r>
            <a:r>
              <a:rPr lang="en-US" dirty="0"/>
              <a:t>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C59DAD-C55D-EAC8-5FB6-BC1C5642980A}"/>
              </a:ext>
            </a:extLst>
          </p:cNvPr>
          <p:cNvSpPr txBox="1">
            <a:spLocks/>
          </p:cNvSpPr>
          <p:nvPr/>
        </p:nvSpPr>
        <p:spPr>
          <a:xfrm>
            <a:off x="838199" y="2628436"/>
            <a:ext cx="401063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Car and walk users switch to ride-hailing modes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Attractive alternative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BEAM’s car tracking algorithm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Trip based mode choice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7C265B-2618-09FE-B8F6-572420EB2FC2}"/>
              </a:ext>
            </a:extLst>
          </p:cNvPr>
          <p:cNvSpPr txBox="1">
            <a:spLocks/>
          </p:cNvSpPr>
          <p:nvPr/>
        </p:nvSpPr>
        <p:spPr>
          <a:xfrm>
            <a:off x="838200" y="4877431"/>
            <a:ext cx="4250064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users switch to ride-hailing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Adjusted code structure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Attractive alternative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4D7EA2-1176-CBD4-BA43-536929E69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53" y="1780647"/>
            <a:ext cx="5211586" cy="1108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7E5A6A-5629-0C93-6BCD-5726A232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14" y="3835254"/>
            <a:ext cx="4250064" cy="247777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782C194-90E2-9118-B7CC-1FFA4D988E8D}"/>
              </a:ext>
            </a:extLst>
          </p:cNvPr>
          <p:cNvSpPr txBox="1">
            <a:spLocks/>
          </p:cNvSpPr>
          <p:nvPr/>
        </p:nvSpPr>
        <p:spPr>
          <a:xfrm>
            <a:off x="6438136" y="1499675"/>
            <a:ext cx="4126494" cy="280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Loss of Ride-hailing Trips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DE05AD3-1965-A621-E067-090A8A7FDBFA}"/>
              </a:ext>
            </a:extLst>
          </p:cNvPr>
          <p:cNvSpPr txBox="1">
            <a:spLocks/>
          </p:cNvSpPr>
          <p:nvPr/>
        </p:nvSpPr>
        <p:spPr>
          <a:xfrm>
            <a:off x="6311714" y="3587063"/>
            <a:ext cx="4126494" cy="280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Percent Ride-hail Time Utilization</a:t>
            </a:r>
          </a:p>
        </p:txBody>
      </p:sp>
    </p:spTree>
    <p:extLst>
      <p:ext uri="{BB962C8B-B14F-4D97-AF65-F5344CB8AC3E}">
        <p14:creationId xmlns:p14="http://schemas.microsoft.com/office/powerpoint/2010/main" val="2073028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B88B55-57F4-E545-AB4C-9CD6B68A6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1236382"/>
            <a:ext cx="5157787" cy="557226"/>
          </a:xfrm>
        </p:spPr>
        <p:txBody>
          <a:bodyPr/>
          <a:lstStyle/>
          <a:p>
            <a:r>
              <a:rPr lang="en-US" dirty="0"/>
              <a:t>BEAM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66EEA3-371B-F54E-8C71-180D5A97E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7575" y="1792189"/>
            <a:ext cx="5157787" cy="4236210"/>
          </a:xfrm>
        </p:spPr>
        <p:txBody>
          <a:bodyPr/>
          <a:lstStyle/>
          <a:p>
            <a:r>
              <a:rPr lang="en-US" dirty="0"/>
              <a:t>Iterative algorithm to improve individual plans through mode and route choice</a:t>
            </a:r>
          </a:p>
          <a:p>
            <a:r>
              <a:rPr lang="en-US" dirty="0"/>
              <a:t>Represent on-demand transit as pooled ride-hail</a:t>
            </a:r>
          </a:p>
          <a:p>
            <a:r>
              <a:rPr lang="en-US" dirty="0"/>
              <a:t>Operates in a defined area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5D5191-00E0-D944-9DCD-53A8F0D97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2812" y="1234963"/>
            <a:ext cx="5183188" cy="557226"/>
          </a:xfrm>
        </p:spPr>
        <p:txBody>
          <a:bodyPr/>
          <a:lstStyle/>
          <a:p>
            <a:r>
              <a:rPr lang="en-US" dirty="0" err="1"/>
              <a:t>ActivitySim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8A58BE-0170-904E-B40C-61C449864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4387" y="1804994"/>
            <a:ext cx="4714216" cy="4236210"/>
          </a:xfrm>
        </p:spPr>
        <p:txBody>
          <a:bodyPr/>
          <a:lstStyle/>
          <a:p>
            <a:r>
              <a:rPr lang="en-US" dirty="0"/>
              <a:t>Configured for Salt Lake City metropolitan region</a:t>
            </a:r>
          </a:p>
          <a:p>
            <a:r>
              <a:rPr lang="en-US" dirty="0"/>
              <a:t>Provides initial plans for 2.4 million people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924478-337A-554A-94FA-6401D8DD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ActivitySim</a:t>
            </a:r>
            <a:r>
              <a:rPr lang="en-US" dirty="0"/>
              <a:t> and BEAM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5656A0-BC1B-D54E-ABD6-07968648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951" y="3527932"/>
            <a:ext cx="5318125" cy="2991446"/>
          </a:xfrm>
          <a:prstGeom prst="rect">
            <a:avLst/>
          </a:prstGeom>
        </p:spPr>
      </p:pic>
      <p:pic>
        <p:nvPicPr>
          <p:cNvPr id="1026" name="Picture 2" descr="ActivitySim: An Advanced Activity-Based Travel Demand Model Built by and  for Users - RSG">
            <a:extLst>
              <a:ext uri="{FF2B5EF4-FFF2-40B4-BE49-F238E27FC236}">
                <a16:creationId xmlns:a16="http://schemas.microsoft.com/office/drawing/2014/main" id="{B5DCF22D-C7EF-91F1-1081-687681CFD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15" y="2986423"/>
            <a:ext cx="4123373" cy="382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230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F52E-8136-E518-29A4-16088BD1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Activity-based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88B54-A2E2-5CA8-4A82-5A1BF8ECE8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33459" y="1677798"/>
            <a:ext cx="3401191" cy="4265799"/>
          </a:xfrm>
        </p:spPr>
        <p:txBody>
          <a:bodyPr>
            <a:normAutofit/>
          </a:bodyPr>
          <a:lstStyle/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Behavioral Representation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Modal consistency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34123B3-6733-F611-B267-131484B78A0A}"/>
              </a:ext>
            </a:extLst>
          </p:cNvPr>
          <p:cNvSpPr txBox="1">
            <a:spLocks/>
          </p:cNvSpPr>
          <p:nvPr/>
        </p:nvSpPr>
        <p:spPr>
          <a:xfrm>
            <a:off x="4333459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Advantages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0A15941-7CBB-640B-8F28-5EBD4D98BE38}"/>
              </a:ext>
            </a:extLst>
          </p:cNvPr>
          <p:cNvSpPr txBox="1">
            <a:spLocks/>
          </p:cNvSpPr>
          <p:nvPr/>
        </p:nvSpPr>
        <p:spPr>
          <a:xfrm>
            <a:off x="7952608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Disadvantages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830036-7585-7675-19A4-20E507321B18}"/>
              </a:ext>
            </a:extLst>
          </p:cNvPr>
          <p:cNvSpPr txBox="1">
            <a:spLocks/>
          </p:cNvSpPr>
          <p:nvPr/>
        </p:nvSpPr>
        <p:spPr>
          <a:xfrm>
            <a:off x="7952608" y="1677799"/>
            <a:ext cx="3401191" cy="42657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Lack variability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Average wait / travel times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Skims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Vehicle service not tracked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Vehicle availability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Passenger capacity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28650" lvl="1" indent="0">
              <a:buSzPct val="84000"/>
              <a:buNone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F2099-574C-6070-ED9B-D55A2E1167D0}"/>
              </a:ext>
            </a:extLst>
          </p:cNvPr>
          <p:cNvSpPr txBox="1"/>
          <p:nvPr/>
        </p:nvSpPr>
        <p:spPr>
          <a:xfrm>
            <a:off x="8204199" y="4181800"/>
            <a:ext cx="31495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Modal consistency while modeling one-way carsharing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Difficult to verify service capabilities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ABFCB-F6F4-632B-2804-7C427FA1FC6B}"/>
              </a:ext>
            </a:extLst>
          </p:cNvPr>
          <p:cNvSpPr txBox="1"/>
          <p:nvPr/>
        </p:nvSpPr>
        <p:spPr>
          <a:xfrm>
            <a:off x="4836643" y="4181800"/>
            <a:ext cx="3258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Nguyen et al. (2022)</a:t>
            </a: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C5AB6CD-7A02-DB49-8873-52AD5AA0046A}"/>
              </a:ext>
            </a:extLst>
          </p:cNvPr>
          <p:cNvSpPr txBox="1">
            <a:spLocks/>
          </p:cNvSpPr>
          <p:nvPr/>
        </p:nvSpPr>
        <p:spPr>
          <a:xfrm>
            <a:off x="4442438" y="3505198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Example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724547F-6C2D-3F17-D2C3-4DE830973B36}"/>
              </a:ext>
            </a:extLst>
          </p:cNvPr>
          <p:cNvSpPr txBox="1">
            <a:spLocks/>
          </p:cNvSpPr>
          <p:nvPr/>
        </p:nvSpPr>
        <p:spPr>
          <a:xfrm>
            <a:off x="626165" y="2653135"/>
            <a:ext cx="2574236" cy="36322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Construct daily activity patterns for synthetic individuals from behavioral choice models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54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F52E-8136-E518-29A4-16088BD1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88B54-A2E2-5CA8-4A82-5A1BF8ECE8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33459" y="1677798"/>
            <a:ext cx="3401191" cy="4265799"/>
          </a:xfrm>
        </p:spPr>
        <p:txBody>
          <a:bodyPr>
            <a:normAutofit/>
          </a:bodyPr>
          <a:lstStyle/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Realistic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Agents request a ride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Vehicle Tracking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Service Capabilities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Variable wait / travel times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Ridership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Passenger Capacity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/>
                </a:solidFill>
              </a:rPr>
              <a:t>Utilization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34123B3-6733-F611-B267-131484B78A0A}"/>
              </a:ext>
            </a:extLst>
          </p:cNvPr>
          <p:cNvSpPr txBox="1">
            <a:spLocks/>
          </p:cNvSpPr>
          <p:nvPr/>
        </p:nvSpPr>
        <p:spPr>
          <a:xfrm>
            <a:off x="4333459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Advantages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0A15941-7CBB-640B-8F28-5EBD4D98BE38}"/>
              </a:ext>
            </a:extLst>
          </p:cNvPr>
          <p:cNvSpPr txBox="1">
            <a:spLocks/>
          </p:cNvSpPr>
          <p:nvPr/>
        </p:nvSpPr>
        <p:spPr>
          <a:xfrm>
            <a:off x="7952608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Disadvantages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830036-7585-7675-19A4-20E507321B18}"/>
              </a:ext>
            </a:extLst>
          </p:cNvPr>
          <p:cNvSpPr txBox="1">
            <a:spLocks/>
          </p:cNvSpPr>
          <p:nvPr/>
        </p:nvSpPr>
        <p:spPr>
          <a:xfrm>
            <a:off x="7952608" y="1677799"/>
            <a:ext cx="3401191" cy="42657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May not equate to real world accuracy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May lack modal consistency 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Computationally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heavy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28650" lvl="1" indent="0">
              <a:buSzPct val="84000"/>
              <a:buNone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F2099-574C-6070-ED9B-D55A2E1167D0}"/>
              </a:ext>
            </a:extLst>
          </p:cNvPr>
          <p:cNvSpPr txBox="1"/>
          <p:nvPr/>
        </p:nvSpPr>
        <p:spPr>
          <a:xfrm>
            <a:off x="8204199" y="4392200"/>
            <a:ext cx="31495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Detailed vehicular model of shared autonomous 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Estimate overall system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ABFCB-F6F4-632B-2804-7C427FA1FC6B}"/>
              </a:ext>
            </a:extLst>
          </p:cNvPr>
          <p:cNvSpPr txBox="1"/>
          <p:nvPr/>
        </p:nvSpPr>
        <p:spPr>
          <a:xfrm>
            <a:off x="4836643" y="4356549"/>
            <a:ext cx="3258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Horl</a:t>
            </a:r>
            <a:r>
              <a:rPr lang="en-US" sz="18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(2019b)</a:t>
            </a: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C5AB6CD-7A02-DB49-8873-52AD5AA0046A}"/>
              </a:ext>
            </a:extLst>
          </p:cNvPr>
          <p:cNvSpPr txBox="1">
            <a:spLocks/>
          </p:cNvSpPr>
          <p:nvPr/>
        </p:nvSpPr>
        <p:spPr>
          <a:xfrm>
            <a:off x="4442438" y="3781201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Example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724547F-6C2D-3F17-D2C3-4DE830973B36}"/>
              </a:ext>
            </a:extLst>
          </p:cNvPr>
          <p:cNvSpPr txBox="1">
            <a:spLocks/>
          </p:cNvSpPr>
          <p:nvPr/>
        </p:nvSpPr>
        <p:spPr>
          <a:xfrm>
            <a:off x="626165" y="2653135"/>
            <a:ext cx="2574236" cy="36322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Model interactions between agents by reading daily activity patterns onto transportation network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35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F52E-8136-E518-29A4-16088BD1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 Modeling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88B54-A2E2-5CA8-4A82-5A1BF8ECE8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33459" y="1677798"/>
            <a:ext cx="3401191" cy="4265799"/>
          </a:xfrm>
        </p:spPr>
        <p:txBody>
          <a:bodyPr>
            <a:normAutofit/>
          </a:bodyPr>
          <a:lstStyle/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Joint advantages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Overcome weaknesses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34123B3-6733-F611-B267-131484B78A0A}"/>
              </a:ext>
            </a:extLst>
          </p:cNvPr>
          <p:cNvSpPr txBox="1">
            <a:spLocks/>
          </p:cNvSpPr>
          <p:nvPr/>
        </p:nvSpPr>
        <p:spPr>
          <a:xfrm>
            <a:off x="4333459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Advantages?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0A15941-7CBB-640B-8F28-5EBD4D98BE38}"/>
              </a:ext>
            </a:extLst>
          </p:cNvPr>
          <p:cNvSpPr txBox="1">
            <a:spLocks/>
          </p:cNvSpPr>
          <p:nvPr/>
        </p:nvSpPr>
        <p:spPr>
          <a:xfrm>
            <a:off x="7952608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Disadvantages?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830036-7585-7675-19A4-20E507321B18}"/>
              </a:ext>
            </a:extLst>
          </p:cNvPr>
          <p:cNvSpPr txBox="1">
            <a:spLocks/>
          </p:cNvSpPr>
          <p:nvPr/>
        </p:nvSpPr>
        <p:spPr>
          <a:xfrm>
            <a:off x="7952608" y="1677799"/>
            <a:ext cx="3401191" cy="42657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Too complicated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Extra calibration / validation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28650" lvl="1" indent="0">
              <a:buSzPct val="84000"/>
              <a:buNone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F2099-574C-6070-ED9B-D55A2E1167D0}"/>
              </a:ext>
            </a:extLst>
          </p:cNvPr>
          <p:cNvSpPr txBox="1"/>
          <p:nvPr/>
        </p:nvSpPr>
        <p:spPr>
          <a:xfrm>
            <a:off x="8128855" y="4037066"/>
            <a:ext cx="31495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Microsimulation Transport Orchestrator (MITO)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Simulates individual agents, allows agent tracing, not as computationally heavy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ABFCB-F6F4-632B-2804-7C427FA1FC6B}"/>
              </a:ext>
            </a:extLst>
          </p:cNvPr>
          <p:cNvSpPr txBox="1"/>
          <p:nvPr/>
        </p:nvSpPr>
        <p:spPr>
          <a:xfrm>
            <a:off x="4836643" y="4039313"/>
            <a:ext cx="32585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Moeckel</a:t>
            </a:r>
            <a:r>
              <a:rPr lang="en-US" sz="18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(2020)</a:t>
            </a:r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C5AB6CD-7A02-DB49-8873-52AD5AA0046A}"/>
              </a:ext>
            </a:extLst>
          </p:cNvPr>
          <p:cNvSpPr txBox="1">
            <a:spLocks/>
          </p:cNvSpPr>
          <p:nvPr/>
        </p:nvSpPr>
        <p:spPr>
          <a:xfrm>
            <a:off x="4442438" y="3428314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3673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EC939E-C7D6-0A3A-EF26-37843DFFE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Chaining Modes</a:t>
            </a:r>
          </a:p>
        </p:txBody>
      </p:sp>
      <p:pic>
        <p:nvPicPr>
          <p:cNvPr id="22" name="Picture Placeholder 21" descr="Women working from home">
            <a:extLst>
              <a:ext uri="{FF2B5EF4-FFF2-40B4-BE49-F238E27FC236}">
                <a16:creationId xmlns:a16="http://schemas.microsoft.com/office/drawing/2014/main" id="{21ED8637-D3CA-71ED-FCE8-7B406B98F55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16617" r="16617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67788-D707-28D5-715A-B4E873CD7C1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Trip Purpose</a:t>
            </a:r>
          </a:p>
        </p:txBody>
      </p:sp>
      <p:pic>
        <p:nvPicPr>
          <p:cNvPr id="28" name="Picture Placeholder 27" descr="Empty train">
            <a:extLst>
              <a:ext uri="{FF2B5EF4-FFF2-40B4-BE49-F238E27FC236}">
                <a16:creationId xmlns:a16="http://schemas.microsoft.com/office/drawing/2014/main" id="{6A1B1E5E-904B-400C-1D40-4CB8CF14FB96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/>
          <a:srcRect l="16688" r="16688"/>
          <a:stretch>
            <a:fillRect/>
          </a:stretch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8C09-75AB-B26B-A908-1D0D1D33071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Passenger Characteristics</a:t>
            </a:r>
          </a:p>
        </p:txBody>
      </p:sp>
      <p:pic>
        <p:nvPicPr>
          <p:cNvPr id="14" name="Picture Placeholder 13" descr="Pins in a map">
            <a:extLst>
              <a:ext uri="{FF2B5EF4-FFF2-40B4-BE49-F238E27FC236}">
                <a16:creationId xmlns:a16="http://schemas.microsoft.com/office/drawing/2014/main" id="{D58FDA25-5A65-18B7-DDFF-63C769206B8F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4"/>
          <a:srcRect l="16696" r="16696"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84C117-4B68-A8F6-8772-C218C34797D7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Geographic Locations</a:t>
            </a:r>
          </a:p>
        </p:txBody>
      </p:sp>
      <p:pic>
        <p:nvPicPr>
          <p:cNvPr id="20" name="Picture Placeholder 19" descr="Senior woman sitting on porch">
            <a:extLst>
              <a:ext uri="{FF2B5EF4-FFF2-40B4-BE49-F238E27FC236}">
                <a16:creationId xmlns:a16="http://schemas.microsoft.com/office/drawing/2014/main" id="{B94C5B25-EE13-C742-AF86-35BA71C60B2D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5"/>
          <a:srcRect l="16688" r="16688"/>
          <a:stretch>
            <a:fillRect/>
          </a:stretch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D38C3B5-A140-B4C7-6AB3-B54AAACC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Ride-hailing Services</a:t>
            </a:r>
          </a:p>
        </p:txBody>
      </p:sp>
    </p:spTree>
    <p:extLst>
      <p:ext uri="{BB962C8B-B14F-4D97-AF65-F5344CB8AC3E}">
        <p14:creationId xmlns:p14="http://schemas.microsoft.com/office/powerpoint/2010/main" val="393558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32910-709C-2B41-9287-4856C9AEC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Existing Modeling Approaches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5107E9-F38C-C260-03A2-2188F3A4D3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56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F52E-8136-E518-29A4-16088BD1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/</a:t>
            </a:r>
            <a:br>
              <a:rPr lang="en-US" dirty="0"/>
            </a:br>
            <a:r>
              <a:rPr lang="en-US" dirty="0"/>
              <a:t>Statistical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88B54-A2E2-5CA8-4A82-5A1BF8ECE8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33459" y="1677798"/>
            <a:ext cx="3401191" cy="4265799"/>
          </a:xfrm>
        </p:spPr>
        <p:txBody>
          <a:bodyPr>
            <a:normAutofit/>
          </a:bodyPr>
          <a:lstStyle/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Simple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Replicable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34123B3-6733-F611-B267-131484B78A0A}"/>
              </a:ext>
            </a:extLst>
          </p:cNvPr>
          <p:cNvSpPr txBox="1">
            <a:spLocks/>
          </p:cNvSpPr>
          <p:nvPr/>
        </p:nvSpPr>
        <p:spPr>
          <a:xfrm>
            <a:off x="4333459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Advantages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0A15941-7CBB-640B-8F28-5EBD4D98BE38}"/>
              </a:ext>
            </a:extLst>
          </p:cNvPr>
          <p:cNvSpPr txBox="1">
            <a:spLocks/>
          </p:cNvSpPr>
          <p:nvPr/>
        </p:nvSpPr>
        <p:spPr>
          <a:xfrm>
            <a:off x="7952608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Disadvantages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830036-7585-7675-19A4-20E507321B18}"/>
              </a:ext>
            </a:extLst>
          </p:cNvPr>
          <p:cNvSpPr txBox="1">
            <a:spLocks/>
          </p:cNvSpPr>
          <p:nvPr/>
        </p:nvSpPr>
        <p:spPr>
          <a:xfrm>
            <a:off x="7952608" y="1677799"/>
            <a:ext cx="3401191" cy="42657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Decreased Flexibility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Unable to forecast services simultaneously</a:t>
            </a:r>
          </a:p>
          <a:p>
            <a:pPr marL="628650" lvl="1" indent="0">
              <a:buSzPct val="84000"/>
              <a:buNone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F2099-574C-6070-ED9B-D55A2E1167D0}"/>
              </a:ext>
            </a:extLst>
          </p:cNvPr>
          <p:cNvSpPr txBox="1"/>
          <p:nvPr/>
        </p:nvSpPr>
        <p:spPr>
          <a:xfrm>
            <a:off x="8204199" y="4181800"/>
            <a:ext cx="31495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Land use, age, demographics for e-scooter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travel time or level of service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ABFCB-F6F4-632B-2804-7C427FA1FC6B}"/>
              </a:ext>
            </a:extLst>
          </p:cNvPr>
          <p:cNvSpPr txBox="1"/>
          <p:nvPr/>
        </p:nvSpPr>
        <p:spPr>
          <a:xfrm>
            <a:off x="4836643" y="4181800"/>
            <a:ext cx="3258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Hosseinzadeh</a:t>
            </a:r>
            <a:r>
              <a:rPr lang="en-US" sz="18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(2020)</a:t>
            </a: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C5AB6CD-7A02-DB49-8873-52AD5AA0046A}"/>
              </a:ext>
            </a:extLst>
          </p:cNvPr>
          <p:cNvSpPr txBox="1">
            <a:spLocks/>
          </p:cNvSpPr>
          <p:nvPr/>
        </p:nvSpPr>
        <p:spPr>
          <a:xfrm>
            <a:off x="4442438" y="3505198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9029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F52E-8136-E518-29A4-16088BD1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Activity-based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88B54-A2E2-5CA8-4A82-5A1BF8ECE8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33459" y="1677798"/>
            <a:ext cx="3401191" cy="4265799"/>
          </a:xfrm>
        </p:spPr>
        <p:txBody>
          <a:bodyPr>
            <a:normAutofit/>
          </a:bodyPr>
          <a:lstStyle/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Behavioral Representation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Modal consistency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34123B3-6733-F611-B267-131484B78A0A}"/>
              </a:ext>
            </a:extLst>
          </p:cNvPr>
          <p:cNvSpPr txBox="1">
            <a:spLocks/>
          </p:cNvSpPr>
          <p:nvPr/>
        </p:nvSpPr>
        <p:spPr>
          <a:xfrm>
            <a:off x="4333459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Advantages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0A15941-7CBB-640B-8F28-5EBD4D98BE38}"/>
              </a:ext>
            </a:extLst>
          </p:cNvPr>
          <p:cNvSpPr txBox="1">
            <a:spLocks/>
          </p:cNvSpPr>
          <p:nvPr/>
        </p:nvSpPr>
        <p:spPr>
          <a:xfrm>
            <a:off x="7952608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Disadvantages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830036-7585-7675-19A4-20E507321B18}"/>
              </a:ext>
            </a:extLst>
          </p:cNvPr>
          <p:cNvSpPr txBox="1">
            <a:spLocks/>
          </p:cNvSpPr>
          <p:nvPr/>
        </p:nvSpPr>
        <p:spPr>
          <a:xfrm>
            <a:off x="7952608" y="1677799"/>
            <a:ext cx="3401191" cy="42657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Lack variability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Vehicle service not tracked</a:t>
            </a: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28650" lvl="1" indent="0">
              <a:buSzPct val="84000"/>
              <a:buNone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F2099-574C-6070-ED9B-D55A2E1167D0}"/>
              </a:ext>
            </a:extLst>
          </p:cNvPr>
          <p:cNvSpPr txBox="1"/>
          <p:nvPr/>
        </p:nvSpPr>
        <p:spPr>
          <a:xfrm>
            <a:off x="8204199" y="4181800"/>
            <a:ext cx="31495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Modal consistency while modeling one-way carsharing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Difficult to verify service capabilities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ABFCB-F6F4-632B-2804-7C427FA1FC6B}"/>
              </a:ext>
            </a:extLst>
          </p:cNvPr>
          <p:cNvSpPr txBox="1"/>
          <p:nvPr/>
        </p:nvSpPr>
        <p:spPr>
          <a:xfrm>
            <a:off x="4836643" y="4181800"/>
            <a:ext cx="3258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Nguyen et al. (2022)</a:t>
            </a: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C5AB6CD-7A02-DB49-8873-52AD5AA0046A}"/>
              </a:ext>
            </a:extLst>
          </p:cNvPr>
          <p:cNvSpPr txBox="1">
            <a:spLocks/>
          </p:cNvSpPr>
          <p:nvPr/>
        </p:nvSpPr>
        <p:spPr>
          <a:xfrm>
            <a:off x="4442438" y="3505198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1894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F52E-8136-E518-29A4-16088BD1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88B54-A2E2-5CA8-4A82-5A1BF8ECE8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33459" y="1677798"/>
            <a:ext cx="3401191" cy="4265799"/>
          </a:xfrm>
        </p:spPr>
        <p:txBody>
          <a:bodyPr>
            <a:normAutofit/>
          </a:bodyPr>
          <a:lstStyle/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Realistic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Service Capabilities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Ridership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34123B3-6733-F611-B267-131484B78A0A}"/>
              </a:ext>
            </a:extLst>
          </p:cNvPr>
          <p:cNvSpPr txBox="1">
            <a:spLocks/>
          </p:cNvSpPr>
          <p:nvPr/>
        </p:nvSpPr>
        <p:spPr>
          <a:xfrm>
            <a:off x="4333459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Advantages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0A15941-7CBB-640B-8F28-5EBD4D98BE38}"/>
              </a:ext>
            </a:extLst>
          </p:cNvPr>
          <p:cNvSpPr txBox="1">
            <a:spLocks/>
          </p:cNvSpPr>
          <p:nvPr/>
        </p:nvSpPr>
        <p:spPr>
          <a:xfrm>
            <a:off x="7952608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Disadvantages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830036-7585-7675-19A4-20E507321B18}"/>
              </a:ext>
            </a:extLst>
          </p:cNvPr>
          <p:cNvSpPr txBox="1">
            <a:spLocks/>
          </p:cNvSpPr>
          <p:nvPr/>
        </p:nvSpPr>
        <p:spPr>
          <a:xfrm>
            <a:off x="7952608" y="1677799"/>
            <a:ext cx="3401191" cy="42657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May not equate to real world accuracy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May lack modal consistency 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Computationally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heavy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28650" lvl="1" indent="0">
              <a:buSzPct val="84000"/>
              <a:buNone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F2099-574C-6070-ED9B-D55A2E1167D0}"/>
              </a:ext>
            </a:extLst>
          </p:cNvPr>
          <p:cNvSpPr txBox="1"/>
          <p:nvPr/>
        </p:nvSpPr>
        <p:spPr>
          <a:xfrm>
            <a:off x="8204199" y="4392200"/>
            <a:ext cx="31495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Detailed vehicular model of shared autonomous 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Estimate overall system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ABFCB-F6F4-632B-2804-7C427FA1FC6B}"/>
              </a:ext>
            </a:extLst>
          </p:cNvPr>
          <p:cNvSpPr txBox="1"/>
          <p:nvPr/>
        </p:nvSpPr>
        <p:spPr>
          <a:xfrm>
            <a:off x="4836643" y="4356549"/>
            <a:ext cx="3258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Horl</a:t>
            </a:r>
            <a:r>
              <a:rPr lang="en-US" sz="18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(2019b)</a:t>
            </a: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C5AB6CD-7A02-DB49-8873-52AD5AA0046A}"/>
              </a:ext>
            </a:extLst>
          </p:cNvPr>
          <p:cNvSpPr txBox="1">
            <a:spLocks/>
          </p:cNvSpPr>
          <p:nvPr/>
        </p:nvSpPr>
        <p:spPr>
          <a:xfrm>
            <a:off x="4442438" y="3781201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6050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F52E-8136-E518-29A4-16088BD1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 Modeling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88B54-A2E2-5CA8-4A82-5A1BF8ECE8D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333459" y="1677798"/>
            <a:ext cx="3401191" cy="4265799"/>
          </a:xfrm>
        </p:spPr>
        <p:txBody>
          <a:bodyPr>
            <a:normAutofit/>
          </a:bodyPr>
          <a:lstStyle/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Joint advantages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Overcome weaknesses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34123B3-6733-F611-B267-131484B78A0A}"/>
              </a:ext>
            </a:extLst>
          </p:cNvPr>
          <p:cNvSpPr txBox="1">
            <a:spLocks/>
          </p:cNvSpPr>
          <p:nvPr/>
        </p:nvSpPr>
        <p:spPr>
          <a:xfrm>
            <a:off x="4333459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Advantages?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0A15941-7CBB-640B-8F28-5EBD4D98BE38}"/>
              </a:ext>
            </a:extLst>
          </p:cNvPr>
          <p:cNvSpPr txBox="1">
            <a:spLocks/>
          </p:cNvSpPr>
          <p:nvPr/>
        </p:nvSpPr>
        <p:spPr>
          <a:xfrm>
            <a:off x="7952608" y="1066799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Disadvantages?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830036-7585-7675-19A4-20E507321B18}"/>
              </a:ext>
            </a:extLst>
          </p:cNvPr>
          <p:cNvSpPr txBox="1">
            <a:spLocks/>
          </p:cNvSpPr>
          <p:nvPr/>
        </p:nvSpPr>
        <p:spPr>
          <a:xfrm>
            <a:off x="7952608" y="1677799"/>
            <a:ext cx="3401191" cy="42657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Too complicated</a:t>
            </a:r>
          </a:p>
          <a:p>
            <a:pPr>
              <a:buSzPct val="84000"/>
              <a:buFont typeface="Arial" panose="020B0604020202020204" pitchFamily="34" charset="0"/>
              <a:buChar char="•"/>
            </a:pPr>
            <a:r>
              <a:rPr lang="en-US" sz="2000" dirty="0"/>
              <a:t>Extra calibration / validation</a:t>
            </a:r>
          </a:p>
          <a:p>
            <a:pPr lvl="1">
              <a:buSzPct val="84000"/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28650" lvl="1" indent="0">
              <a:buSzPct val="84000"/>
              <a:buNone/>
            </a:pPr>
            <a:endParaRPr lang="en-US" sz="1300" dirty="0"/>
          </a:p>
          <a:p>
            <a:pPr>
              <a:buSzPct val="84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F2099-574C-6070-ED9B-D55A2E1167D0}"/>
              </a:ext>
            </a:extLst>
          </p:cNvPr>
          <p:cNvSpPr txBox="1"/>
          <p:nvPr/>
        </p:nvSpPr>
        <p:spPr>
          <a:xfrm>
            <a:off x="8128855" y="4037066"/>
            <a:ext cx="31495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Microsimulation Transport Orchestrator (MITO)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Simulates individual agents, allows agent tracing, not as computationally heavy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7ABFCB-F6F4-632B-2804-7C427FA1FC6B}"/>
              </a:ext>
            </a:extLst>
          </p:cNvPr>
          <p:cNvSpPr txBox="1"/>
          <p:nvPr/>
        </p:nvSpPr>
        <p:spPr>
          <a:xfrm>
            <a:off x="4836643" y="4039313"/>
            <a:ext cx="32585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 err="1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Moeckel</a:t>
            </a:r>
            <a:r>
              <a:rPr lang="en-US" sz="1800" b="1" i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(2020)</a:t>
            </a:r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b="1" i="1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C5AB6CD-7A02-DB49-8873-52AD5AA0046A}"/>
              </a:ext>
            </a:extLst>
          </p:cNvPr>
          <p:cNvSpPr txBox="1">
            <a:spLocks/>
          </p:cNvSpPr>
          <p:nvPr/>
        </p:nvSpPr>
        <p:spPr>
          <a:xfrm>
            <a:off x="4442438" y="3428314"/>
            <a:ext cx="3401191" cy="610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lvl1pPr marL="457200" lvl="0" indent="-2857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▪"/>
              <a:defRPr sz="1600" b="0" i="0" kern="1200">
                <a:solidFill>
                  <a:srgbClr val="59595C"/>
                </a:solidFill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lvl="2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lvl="3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lvl="4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b="0" i="0" kern="1200">
                <a:solidFill>
                  <a:srgbClr val="59595C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743200" lvl="5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 panose="020B0604020202020204" pitchFamily="34" charset="0"/>
              <a:buChar char="-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0">
              <a:buNone/>
            </a:pPr>
            <a:r>
              <a:rPr lang="en-US" sz="2800" b="1" dirty="0">
                <a:solidFill>
                  <a:schemeClr val="accent1"/>
                </a:solidFill>
                <a:latin typeface="Rockwell" panose="02060603020205020403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40420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YU">
      <a:dk1>
        <a:srgbClr val="000000"/>
      </a:dk1>
      <a:lt1>
        <a:srgbClr val="FFFFFF"/>
      </a:lt1>
      <a:dk2>
        <a:srgbClr val="002E5D"/>
      </a:dk2>
      <a:lt2>
        <a:srgbClr val="BDD6E6"/>
      </a:lt2>
      <a:accent1>
        <a:srgbClr val="003CA5"/>
      </a:accent1>
      <a:accent2>
        <a:srgbClr val="A39382"/>
      </a:accent2>
      <a:accent3>
        <a:srgbClr val="00966C"/>
      </a:accent3>
      <a:accent4>
        <a:srgbClr val="D14124"/>
      </a:accent4>
      <a:accent5>
        <a:srgbClr val="A73A64"/>
      </a:accent5>
      <a:accent6>
        <a:srgbClr val="9E2A2B"/>
      </a:accent6>
      <a:hlink>
        <a:srgbClr val="6E7CA0"/>
      </a:hlink>
      <a:folHlink>
        <a:srgbClr val="7C87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C088363D-8004-1741-B9D1-2144FE35E703}" vid="{96A489CC-B5AC-0D40-B971-DFA112D8AA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_college_new_template</Template>
  <TotalTime>13709</TotalTime>
  <Words>1271</Words>
  <Application>Microsoft Office PowerPoint</Application>
  <PresentationFormat>Widescreen</PresentationFormat>
  <Paragraphs>325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Helvetica</vt:lpstr>
      <vt:lpstr>Helvetica Neue</vt:lpstr>
      <vt:lpstr>Roboto Slab</vt:lpstr>
      <vt:lpstr>Rockwell</vt:lpstr>
      <vt:lpstr>Office Theme</vt:lpstr>
      <vt:lpstr>Forecasting Ride-hailing across Multiple Model Frameworks</vt:lpstr>
      <vt:lpstr>Introduction</vt:lpstr>
      <vt:lpstr>Ride-hailing &amp; On-demand Transit</vt:lpstr>
      <vt:lpstr>Modeling Ride-hailing Services</vt:lpstr>
      <vt:lpstr>Existing Modeling Approaches</vt:lpstr>
      <vt:lpstr>Spatial / Statistical Models</vt:lpstr>
      <vt:lpstr>Activity-based Models</vt:lpstr>
      <vt:lpstr>Multi-agent Simulation</vt:lpstr>
      <vt:lpstr>Paired Modeling Approaches</vt:lpstr>
      <vt:lpstr>Problem Statement</vt:lpstr>
      <vt:lpstr>Methods</vt:lpstr>
      <vt:lpstr>ActivitySim</vt:lpstr>
      <vt:lpstr>BEAM</vt:lpstr>
      <vt:lpstr>BEAM  Mode Choice Utility Functions</vt:lpstr>
      <vt:lpstr>Path Utility Coefficient Validation </vt:lpstr>
      <vt:lpstr>Mode Choice Combination Scenarios</vt:lpstr>
      <vt:lpstr>Results</vt:lpstr>
      <vt:lpstr>Ride-hail Ridership</vt:lpstr>
      <vt:lpstr>Ride-hail Ridership</vt:lpstr>
      <vt:lpstr>Ride-hail Ridership</vt:lpstr>
      <vt:lpstr>Ride-hail Wait Times</vt:lpstr>
      <vt:lpstr>Ride-hail Utilization</vt:lpstr>
      <vt:lpstr>Switch to Ride-hail</vt:lpstr>
      <vt:lpstr>Switch to Ride-hail</vt:lpstr>
      <vt:lpstr>Switch to Walk</vt:lpstr>
      <vt:lpstr>Discussion + Conclusion</vt:lpstr>
      <vt:lpstr>Discussion</vt:lpstr>
      <vt:lpstr>Conclusion</vt:lpstr>
      <vt:lpstr>Thank you</vt:lpstr>
      <vt:lpstr>Additional Slides</vt:lpstr>
      <vt:lpstr>Mode Choice Utility Constant Calibration</vt:lpstr>
      <vt:lpstr>We feel disconnected over here.</vt:lpstr>
      <vt:lpstr>Mode Choice Model Effects</vt:lpstr>
      <vt:lpstr>ActivitySim and BEAM</vt:lpstr>
      <vt:lpstr>Activity-based Models</vt:lpstr>
      <vt:lpstr>Multi-agent Simulation</vt:lpstr>
      <vt:lpstr>Paired Modeling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Novel Modes Across Multiple Mode Choice Frameworks</dc:title>
  <dc:creator>Christopher Day</dc:creator>
  <cp:lastModifiedBy>Christopher Day</cp:lastModifiedBy>
  <cp:revision>60</cp:revision>
  <dcterms:created xsi:type="dcterms:W3CDTF">2022-08-27T03:13:20Z</dcterms:created>
  <dcterms:modified xsi:type="dcterms:W3CDTF">2022-10-27T17:15:40Z</dcterms:modified>
</cp:coreProperties>
</file>